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64" r:id="rId5"/>
    <p:sldId id="281" r:id="rId6"/>
    <p:sldId id="384" r:id="rId7"/>
    <p:sldId id="576" r:id="rId8"/>
    <p:sldId id="366" r:id="rId9"/>
    <p:sldId id="578" r:id="rId10"/>
    <p:sldId id="338" r:id="rId11"/>
    <p:sldId id="378" r:id="rId12"/>
    <p:sldId id="582" r:id="rId13"/>
    <p:sldId id="299" r:id="rId14"/>
    <p:sldId id="383" r:id="rId15"/>
    <p:sldId id="585" r:id="rId16"/>
    <p:sldId id="381" r:id="rId17"/>
    <p:sldId id="330" r:id="rId18"/>
    <p:sldId id="583" r:id="rId19"/>
    <p:sldId id="284" r:id="rId20"/>
    <p:sldId id="286" r:id="rId21"/>
    <p:sldId id="382" r:id="rId22"/>
    <p:sldId id="375" r:id="rId23"/>
    <p:sldId id="374" r:id="rId24"/>
    <p:sldId id="283" r:id="rId25"/>
    <p:sldId id="321" r:id="rId26"/>
    <p:sldId id="373" r:id="rId27"/>
    <p:sldId id="31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5"/>
    <p:restoredTop sz="86484"/>
  </p:normalViewPr>
  <p:slideViewPr>
    <p:cSldViewPr snapToGrid="0" snapToObjects="1">
      <p:cViewPr varScale="1">
        <p:scale>
          <a:sx n="100" d="100"/>
          <a:sy n="100" d="100"/>
        </p:scale>
        <p:origin x="49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2:34.2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5876 98 16383,'-47'0'0,"5"0"0,24 0 0,-5 0 0,5 0 0,-6 0 0,6 0 0,-4 0 0,3 0 0,1 0 0,-4 0 0,10 0 0,-5 0 0,-5 0 0,9 0 0,-9 0 0,7 0 0,3 0 0,-9 0 0,5 0 0,-1 0 0,-4 0 0,10 0 0,-10 0 0,5 0 0,0 0 0,-4 0 0,9 0 0,-9 0 0,4 0 0,0 0 0,-4 0 0,9 0 0,-9 5 0,8-4 0,-9 4 0,9-5 0,-8 0 0,3 0 0,1 0 0,-4 0 0,9 0 0,-10 0 0,5 0 0,0 0 0,-4 0 0,8 0 0,-8 0 0,7 0 0,-7 0 0,3 0 0,1 0 0,0 0 0,0 0 0,-1 0 0,0 0 0,2 0 0,-1 0 0,-1 0 0,-6 0 0,6 0 0,0 0 0,2 0 0,3 0 0,-9 0 0,9 0 0,-9 0 0,9 0 0,-8 0 0,8 0 0,-9 0 0,4 0 0,1 0 0,-4 0 0,8 0 0,-8 0 0,3 0 0,0 0 0,-3 0 0,8 0 0,-8 0 0,2 0 0,1 0 0,0 0 0,0 0 0,5 0 0,-15 0 0,13 0 0,-7 0 0,4 0 0,5 0 0,-10 0 0,10 0 0,-4 0 0,1 0 0,-2 0 0,0 0 0,1 0 0,1 0 0,-2 0 0,0 0 0,1 0 0,1-5 0,3 4 0,-9-4 0,9 0 0,-4 4 0,1-4 0,-2 5 0,0-5 0,1 4 0,0-4 0,-1 5 0,1 0 0,0 0 0,0-5 0,4 4 0,-8-4 0,8 0 0,-4 4 0,0-4 0,4 0 0,-8 4 0,8-4 0,-8 5 0,8 0 0,-9-4 0,9 2 0,-4-2 0,1 4 0,-2 0 0,1 0 0,-5 0 0,9 0 0,-8 0 0,4 0 0,-1 0 0,-2 0 0,7 0 0,-8 0 0,3-5 0,1 4 0,0-4 0,1 5 0,-1 0 0,0 0 0,-4 0 0,9 0 0,-9 0 0,4 0 0,-1 0 0,-3 0 0,8 0 0,-7 0 0,3 0 0,0 0 0,-4 0 0,8 0 0,-8 0 0,4 0 0,-1 0 0,-3 0 0,8 0 0,-8 0 0,3 0 0,1 0 0,0 0 0,0 0 0,-1 0 0,1 0 0,0 0 0,0 0 0,-1 0 0,0 0 0,2 0 0,-1 0 0,-1 0 0,0 0 0,2 0 0,-1 0 0,-1 0 0,0 0 0,2 0 0,-1 0 0,-2 0 0,1 0 0,0 0 0,2 0 0,2 0 0,-7 0 0,3 0 0,0 0 0,-3 0 0,8 0 0,-8 0 0,3 0 0,0 0 0,-3 0 0,8 0 0,-8 0 0,3 0 0,0 0 0,-3 0 0,8 0 0,-8 0 0,3 0 0,1 0 0,-4 0 0,8 0 0,-9 0 0,5 0 0,-1 0 0,1 0 0,1 0 0,-8 0 0,5 0 0,-10 0 0,10 0 0,0 0 0,-4 0 0,3 0 0,1 0 0,-4 0 0,4 0 0,-6 0 0,0 0 0,0 0 0,1 0 0,-1 0 0,6 0 0,-5 0 0,11 0 0,-5 0 0,-4 0 0,7 0 0,-7 0 0,5 0 0,4 0 0,-8 0 0,7 0 0,-7 0 0,8 0 0,-14 0 0,12 0 0,-7 0 0,5 0 0,5 0 0,-10 0 0,9 0 0,-9 0 0,9 0 0,-8 0 0,8 0 0,-9 0 0,9 0 0,-8 0 0,8 0 0,-15 0 0,14 0 0,-9 0 0,6 0 0,3 0 0,-9 0 0,9 0 0,-3 0 0,-1 0 0,5-5 0,-11 4 0,11-4 0,-10 5 0,3 0 0,1 0 0,-4 0 0,9-4 0,-9 2 0,10-3 0,-5 5 0,1 0 0,4 0 0,-8 0 0,8 0 0,-9 0 0,9 0 0,-14 0 0,12 0 0,-7 0 0,5 0 0,-2 0 0,1 0 0,0 0 0,2 0 0,3 0 0,-9 0 0,9 0 0,-8 0 0,8 0 0,-9 0 0,9 0 0,-9 0 0,8 0 0,-3 0 0,0 0 0,-7 0 0,5 0 0,-3 0 0,10 0 0,-5 0 0,-1 0 0,1 0 0,-5 0 0,9 0 0,-8 0 0,8 0 0,-8 0 0,3 0 0,0 0 0,-3 0 0,8 0 0,-8 0 0,3 0 0,1 0 0,-4 0 0,8 0 0,-8 5 0,8-4 0,-4 9 0,1-9 0,0 4 0,-1-5 0,-3 0 0,8 0 0,-9 0 0,5 0 0,-1 0 0,-3 0 0,7 0 0,-7 0 0,3 0 0,0 0 0,-3 0 0,8 0 0,-8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3:11.4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5809 88 16383,'-47'0'0,"7"0"0,24 0 0,3 0 0,-14 0 0,14 0 0,-9 0 0,6 0 0,4 0 0,-8 0 0,8 0 0,-9 4 0,9-2 0,-4 2 0,1-4 0,-2 5 0,0-4 0,1 4 0,1-5 0,-2 0 0,1 0 0,-4 0 0,9 0 0,-9 0 0,5 0 0,-1 0 0,-4 0 0,9 0 0,-8 5 0,3-4 0,0 3 0,-3-4 0,7 0 0,-7 0 0,3 0 0,-1 0 0,-3 0 0,9 0 0,-9 0 0,3 0 0,1 0 0,-4 0 0,7 0 0,-7 0 0,3 0 0,1 0 0,-6 0 0,10 0 0,-4 0 0,0 0 0,-1 0 0,1 0 0,0 0 0,0 0 0,0 5 0,-1-4 0,2 4 0,-1-5 0,0 0 0,-1 0 0,1 0 0,0 0 0,-1 0 0,1 0 0,0 0 0,0 0 0,-1 0 0,1 0 0,-4 0 0,8 0 0,-8 0 0,3 0 0,1 0 0,-4 0 0,8 0 0,-8 0 0,4 0 0,0 0 0,-4 0 0,7 0 0,-7 0 0,8 0 0,-9 0 0,9 0 0,-8 0 0,2 0 0,1 0 0,0 0 0,1 0 0,3 0 0,-14 0 0,13 0 0,-7 0 0,-1 0 0,9 0 0,-9 0 0,7 0 0,3 0 0,-15 0 0,14 0 0,-8 0 0,5 0 0,4 0 0,-8 0 0,3 0 0,1 0 0,-4 0 0,8 0 0,-8-5 0,8 4 0,-14-4 0,13 5 0,-9-5 0,1 4 0,7-4 0,-7 5 0,4 0 0,5-5 0,-15 4 0,13-4 0,-13 0 0,15 3 0,-5-3 0,-4 5 0,7 0 0,-7-5 0,5 4 0,4-4 0,-9 5 0,9 0 0,-8 0 0,8 0 0,-9 0 0,4 0 0,1 0 0,-4 0 0,8 0 0,-8 0 0,3 0 0,1 0 0,-4 0 0,9 0 0,-9 0 0,3 0 0,0 0 0,-3 0 0,8 0 0,-9 0 0,9 0 0,-8 0 0,3 0 0,1 0 0,-5 0 0,9 0 0,-8 0 0,8 0 0,-9 0 0,9 0 0,-8 0 0,7 0 0,-7 0 0,8 0 0,-9 0 0,9 0 0,-8 0 0,7 0 0,-7 0 0,8 0 0,-9 0 0,9 0 0,-8 0 0,7 0 0,-7 0 0,8-4 0,-9 3 0,9-4 0,-5 5 0,2 0 0,-2 0 0,0 0 0,2 0 0,-1 0 0,-1 0 0,0 0 0,1 0 0,1 0 0,-2 0 0,1 0 0,-5 0 0,10 0 0,-10 0 0,5 0 0,-1 0 0,-3 0 0,8 0 0,-14 0 0,13 0 0,-7 0 0,4 0 0,4 0 0,-9 0 0,9 0 0,-9 0 0,8 0 0,-3 0 0,-1 0 0,5 0 0,-16 0 0,15 0 0,-9 0 0,7 0 0,3 0 0,-10 0 0,10 0 0,-5 0 0,1 0 0,4 0 0,-8 0 0,7 0 0,-7 0 0,8 0 0,-9 0 0,9 0 0,-8 0 0,8 0 0,-9 0 0,9 0 0,-14 0 0,12 0 0,-7 0 0,5 0 0,4 0 0,-10 0 0,5 0 0,-1 0 0,3 0 0,-1 0 0,0 0 0,-1 0 0,-3 0 0,8 0 0,-8 0 0,3 0 0,0 0 0,1 0 0,1 0 0,-2 0 0,0 0 0,-4 0 0,4 0 0,1 0 0,0 0 0,0 0 0,-1 0 0,0 0 0,1 0 0,1 0 0,-3 0 0,1 0 0,0 0 0,-5 0 0,9 0 0,-9 0 0,6 0 0,3 0 0,-9 0 0,10 0 0,-11 0 0,11 0 0,-11 0 0,11 0 0,-10 0 0,9 0 0,-9 0 0,9 0 0,-3 0 0,-1 0 0,5 5 0,-10-4 0,4 4 0,1-5 0,1 0 0,0 0 0,4 0 0,-9 0 0,9 0 0,-9 0 0,9 0 0,-8 0 0,8 0 0,-8 0 0,3 0 0,0 0 0,1 0 0,1 0 0,-2 0 0,0 0 0,1 0 0,0 0 0,0 0 0,-1 0 0,1 0 0,1 0 0,-2 0 0,0 0 0,1 0 0,0 0 0,-1 0 0,1 0 0,-5 0 0,9 0 0,-8 0 0,3 0 0,1 0 0,0 0 0,0 0 0,-1 0 0,1 0 0,-4 0 0,8 0 0,-7 0 0,2 0 0,1 0 0,-4 0 0,8 0 0,-7 0 0,2 0 0,1 0 0,-4 0 0,9 0 0,-8 0 0,3 0 0,1 0 0,-4 0 0,7 0 0,-7 0 0,3 0 0,0 0 0,-3 0 0,8-5 0,-7 4 0,2-3 0,1 4 0,15-24 0,3 13 0,8-14 0,-7 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5:02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16383,'39'0'0,"-6"0"0,-23 0 0,0 0 0,13 5 0,-9-4 0,9 3 0,-9 1 0,-3-4 0,12 3 0,-11-4 0,6 0 0,1 5 0,-7-4 0,11 3 0,-12-4 0,7 0 0,-3 5 0,1-4 0,2 4 0,-2-5 0,-1 0 0,4 0 0,-3 0 0,-1 4 0,4-3 0,-8 4 0,8-5 0,-4 4 0,1-3 0,3 4 0,-8-5 0,8 0 0,-3 4 0,-1 2 0,4 0 0,-8-1 0,8-1 0,-3-3 0,-1 8 0,4-8 0,-8 4 0,8-5 0,-3 0 0,0 0 0,3 0 0,-8 0 0,9 0 0,-4 0 0,1 0 0,2 0 0,-7 0 0,8 0 0,-4 0 0,1 0 0,2 0 0,-7 0 0,8 0 0,-4 0 0,0 0 0,4 0 0,-9 0 0,9 0 0,-4 0 0,1 0 0,3 0 0,-9 0 0,9 0 0,-4 0 0,0 0 0,4 0 0,-9 0 0,9 0 0,-4 0 0,1 0 0,3 0 0,-9 0 0,9 0 0,-4 0 0,1 0 0,3 0 0,-9 0 0,9 0 0,-3 0 0,-1 0 0,4 0 0,-8 0 0,8 0 0,-3 0 0,-1 0 0,4 0 0,-9 0 0,9 0 0,-4 0 0,0 0 0,4 0 0,-8 0 0,8 0 0,-4 0 0,1 0 0,3 0 0,-8 0 0,8 0 0,-4 0 0,1 0 0,3 0 0,-9 0 0,9 0 0,-4 0 0,0 0 0,4 0 0,-8 0 0,8 0 0,-4 0 0,1 0 0,3 0 0,-8 0 0,8 0 0,-4 0 0,0 0 0,4 0 0,-8 0 0,8 0 0,-4 0 0,1 0 0,3 0 0,-8 0 0,8 0 0,-4 0 0,0 0 0,5 0 0,-10 0 0,9 0 0,-4 0 0,0 0 0,4 0 0,-8 0 0,8 0 0,-4 0 0,1 0 0,2 0 0,-7 0 0,8 0 0,-3 0 0,-1 0 0,4 0 0,-8 0 0,8 0 0,-3 0 0,-1 0 0,6 0 0,-10 0 0,4 0 0,1 0 0,-5 0 0,10 0 0,-10 0 0,10 0 0,-4 0 0,0 0 0,4 0 0,-4 0 0,6 0 0,0 0 0,-1 0 0,1 0 0,-6 0 0,4 0 0,-4 0 0,6 0 0,-6 0 0,4 0 0,-10 0 0,10 0 0,-9 0 0,9 0 0,-10 0 0,10 0 0,-10 0 0,5 0 0,-1 0 0,-3 0 0,8 0 0,-9 0 0,9 0 0,-9 0 0,5 0 0,4 0 0,-8 0 0,8 0 0,1 0 0,-9 0 0,14 0 0,-15 0 0,10 0 0,-10 0 0,5 0 0,-1 0 0,2 0 0,0 0 0,5 0 0,-11 0 0,10 0 0,-10 0 0,10 0 0,-10 0 0,10 0 0,-10 0 0,10 0 0,-9 0 0,3 0 0,1 0 0,-5 0 0,15 0 0,-14 0 0,8 0 0,0 0 0,-7 0 0,7 0 0,-6 0 0,-3 0 0,9 0 0,-5 0 0,1 0 0,3 0 0,-8 0 0,8 0 0,-3 0 0,0 0 0,3 0 0,-8 0 0,8 0 0,-3 0 0,-1 0 0,5 0 0,-9 0 0,8 0 0,-4 0 0,1 0 0,4 0 0,-9 0 0,5 0 0,4 0 0,-8 0 0,9 0 0,-6 0 0,-4 0 0,11 0 0,-11 0 0,4 0 0,6 0 0,-9 0 0,8 0 0,-5 0 0,1 0 0,0 0 0,0-5 0,-2 4 0,3-4 0,-1 5 0,-1 0 0,6 0 0,-9 0 0,8 0 0,-4 0 0,-5 0 0,10 0 0,-9-5 0,3 4 0,1-4 0,-5 5 0,15 0 0,-14 0 0,8 0 0,-4-5 0,-5 4 0,9-5 0,-3 6 0,-1 0 0,-1 0 0,0-4 0,-4 2 0,8-3 0,-4 5 0,1 0 0,3 0 0,-8 0 0,8 0 0,3 0 0,-5 0 0,3 0 0,-10-4 0,4 2 0,2-2 0,-1 4 0,5 0 0,-9 0 0,8 0 0,-4 0 0,1 0 0,-1-5 0,5 4 0,-8-4 0,8 5 0,-4 0 0,1 0 0,5 0 0,1 0 0,0 0 0,0-6 0,-1 5 0,1-4 0,0 5 0,0 0 0,4-5 0,-9 4 0,3-4 0,-12 5 0,6 0 0,0 0 0,1 0 0,3 0 0,-8 0 0,8 0 0,-4 0 0,-1 0 0,4 0 0,-3 0 0,-1 0 0,4 0 0,-4 0 0,1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8:14.1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328 1 16383,'-40'0'0,"7"0"0,22 0 0,1 0 0,-10 0 0,7 0 0,-6 0 0,4 0 0,0 0 0,-5 0 0,4 0 0,-2 0 0,2 0 0,1 0 0,44 22 0,-19-16 0,31 21 0,-37-21 0,1 0 0,0 17 0,1-14 0,-1 15 0,-5-9 0,4-4 0,-3 8 0,4-2 0,-5-1 0,4 0 0,-2-1 0,2 2 0,-4-1 0,0 4 0,0-8 0,0 8 0,0-3 0,0-1 0,0 4 0,0-8 0,0 7 0,0-3 0,0 0 0,0 3 0,0-8 0,0 8 0,0-3 0,0 0 0,0 4 0,0-8 0,0 7 0,0-3 0,0-1 0,-4 5 0,-3-8 0,-8-2 0,3 0 0,-3-4 0,1 0 0,2-21 0,2-1 0,6-11 0,4 4 0,0 5 0,0 0 0,0-5 0,4 11 0,7-5 0,1 7 0,4 3 0,-2 3 0,2 4 0,0 0 0,4 0 0,-8 0 0,8 0 0,-3 0 0,-1 4 0,0 2 0,-6 5 0,0 4 0,-4-3 0,-1 7 0,-5-3 0,0 0 0,0 3 0,0-8 0,0 8 0,0-3 0,0 0 0,0 3 0,0-8 0,0 8 0,-14-8 0,6-1 0,-16-6 0,12-4 0,-3 0 0,-5 0 0,7 0 0,-7 0 0,5 0 0,3 0 0,-7 0 0,2 0 0,33 28 0,-18-17 0,28 22 0,-26-23 0,0 1 0,0 8 0,0-7 0,0 7 0,-9-4 0,2-4 0,-8 4 0,4-4 0,0-1 0,0 1 0,0 0 0,1-1 0,3 5 0,3 1 0,4 0 0,0 4 0,0-9 0,0 8 0,0-4 0,0 1 0,0 3 0,0-7 0,0 7 0,0-3 0,0-1 0,0 4 0,0-7 0,0 7 0,0-4 0,0 1 0,0 3 0,0-7 0,0 7 0,0-4 0,0 1 0,0 3 0,0-8 0,13 4 0,-5-5 0,11-4 0,-4-2 0,-4-4 0,9 0 0,-4 0 0,0 0 0,3 5 0,-7-4 0,7 8 0,-4-8 0,-3 8 0,-8 10 0,-5-6 0,-3 10 0,4-7 0,0-5 0,0 9 0,0-4 0,0 1 0,0 2 0,0-7 0,0 7 0,0-2 0,0-2 0,0 5 0,0-8 0,0 7 0,0-2 0,0-1 0,0 4 0,0-8 0,0 8 0,0-4 0,0 0 0,0 4 0,0-8 0,0 8 0,0-4 0,0 0 0,0 4 0,0-8 0,0 7 0,0-2 0,0-1 0,0 3 0,0-7 0,0 7 0,0-4 0,0 1 0,0 2 0,0-2 0,0-1 0,0 4 0,0-4 0,-14-4 0,2-2 0,-9-9 0,6 0 0,-1 0 0,-1 0 0,0 0 0,1 0 0,1 5 0,3-4 0,-9 4 0,9-5 0,-8 0 0,7 0 0,-7 0 0,4 0 0,5-9 0,10-11 0,4 2 0,5-6 0,-3 13 0,-4-4 0,13-1 0,-11-5 0,6 5 0,-9 2 0,0-1 0,0-1 0,9 0 0,3 6 0,10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8:17.6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233 0 16383,'-38'0'0,"5"0"0,23 0 0,0 0 0,-9 0 0,7 0 0,-7 0 0,4 0 0,3 0 0,-7 0 0,3 5 0,5 4 0,-2 2 0,7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1T02:28:22.68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272 1 16383,'-39'0'0,"6"0"0,23 0 0,0 0 0,-9 0 0,7 0 0,-11 0 0,12 0 0,-8 0 0,3 4 0,1-3 0,-4 8 0,8-8 0,-8 3 0,3-4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17728-4E27-F742-A492-BBC69E35BF25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0E33A-82AD-5243-A89C-E2B38FE2D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36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ysio-pedia.com/De_Quervain's_Tenosynovitis?utm_source=physiopedia&amp;utm_medium=search&amp;utm_campaign=ongoing_internal#cite_note-Ashurst-2" TargetMode="External"/><Relationship Id="rId3" Type="http://schemas.openxmlformats.org/officeDocument/2006/relationships/hyperlink" Target="https://www.physio-pedia.com/Carpal_Tunnel_Syndrome" TargetMode="External"/><Relationship Id="rId7" Type="http://schemas.openxmlformats.org/officeDocument/2006/relationships/hyperlink" Target="https://www.physio-pedia.com/De_Quervain's_Tenosynovitis?utm_source=physiopedia&amp;utm_medium=search&amp;utm_campaign=ongoing_internal#cite_note-thomas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hysio-pedia.com/Current_Management_of_Carpal_Tunnel_Syndrome?utm_source=physiopedia&amp;utm_medium=search&amp;utm_campaign=ongoing_internal#cite_note-2" TargetMode="External"/><Relationship Id="rId5" Type="http://schemas.openxmlformats.org/officeDocument/2006/relationships/hyperlink" Target="https://www.physio-pedia.com/Current_Management_of_Carpal_Tunnel_Syndrome?utm_source=physiopedia&amp;utm_medium=search&amp;utm_campaign=ongoing_internal#cite_note-:3-1" TargetMode="External"/><Relationship Id="rId4" Type="http://schemas.openxmlformats.org/officeDocument/2006/relationships/hyperlink" Target="https://www.physio-pedia.com/Median_Nerve" TargetMode="External"/><Relationship Id="rId9" Type="http://schemas.openxmlformats.org/officeDocument/2006/relationships/hyperlink" Target="https://www.physio-pedia.com/De_Quervain's_Tenosynovitis?utm_source=physiopedia&amp;utm_medium=search&amp;utm_campaign=ongoing_internal#cite_note-Gonzalez-Inglesias-3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-pedia.com/Abdominal_Muscl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bgyn.onlinelibrary.wiley.com/action/doSearch?ContribAuthorStored=Lin%2C+Sylvi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i.org/10.1111/ajo.12948" TargetMode="External"/><Relationship Id="rId5" Type="http://schemas.openxmlformats.org/officeDocument/2006/relationships/hyperlink" Target="https://obgyn.onlinelibrary.wiley.com/action/doSearch?ContribAuthorStored=Wilson%2C+Peter+Donald" TargetMode="External"/><Relationship Id="rId4" Type="http://schemas.openxmlformats.org/officeDocument/2006/relationships/hyperlink" Target="https://obgyn.onlinelibrary.wiley.com/action/doSearch?ContribAuthorStored=Dietz%2C+Hans+Peter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patient IF REFERRED AWARE THERE IS A SURCHARGE </a:t>
            </a:r>
          </a:p>
          <a:p>
            <a:r>
              <a:rPr lang="en-US" dirty="0"/>
              <a:t>Mention midwives have prob already been involved with filling forms and lodging claims</a:t>
            </a:r>
          </a:p>
          <a:p>
            <a:r>
              <a:rPr lang="en-US" dirty="0"/>
              <a:t>Brigid </a:t>
            </a:r>
            <a:r>
              <a:rPr lang="en-US" dirty="0" err="1"/>
              <a:t>Beehan</a:t>
            </a:r>
            <a:r>
              <a:rPr lang="en-US" dirty="0"/>
              <a:t> on the midwifery advisor group for MBI  for Tamaki </a:t>
            </a:r>
            <a:r>
              <a:rPr lang="en-US" dirty="0" err="1"/>
              <a:t>Makarau</a:t>
            </a:r>
            <a:r>
              <a:rPr lang="en-US" dirty="0"/>
              <a:t> – can answer any of your queries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These pelvic floor </a:t>
            </a:r>
            <a:r>
              <a:rPr lang="en-NZ" dirty="0" err="1"/>
              <a:t>muscules</a:t>
            </a:r>
            <a:r>
              <a:rPr lang="en-NZ" dirty="0"/>
              <a:t> support and preserve integrity of the pelvic organs. Disruption, denervation and atrophy with parturition disrupt this integrity. Genital hiatus is the hollow area between the puborectalis muscles.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3B5B9-03C2-43F8-A0E4-E6112FCF11B5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6197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Descent of 1 or more of the anterior, posterior vaginal wall or cervix </a:t>
            </a:r>
          </a:p>
          <a:p>
            <a:r>
              <a:rPr lang="en-US" dirty="0"/>
              <a:t>Dragging low back pain</a:t>
            </a:r>
          </a:p>
          <a:p>
            <a:r>
              <a:rPr lang="en-US" dirty="0"/>
              <a:t>Sense of bulge heaviness worse after =defecation/end of day</a:t>
            </a:r>
          </a:p>
          <a:p>
            <a:r>
              <a:rPr lang="en-US" dirty="0"/>
              <a:t>Stages relate to correlation with hymen </a:t>
            </a:r>
          </a:p>
          <a:p>
            <a:r>
              <a:rPr lang="en-US" dirty="0"/>
              <a:t>Stage 1- leading edge more than 1 cm above hymen</a:t>
            </a:r>
          </a:p>
          <a:p>
            <a:r>
              <a:rPr lang="en-US" dirty="0"/>
              <a:t>Stage 2 leading edge between 1 cm above and 1 cm below </a:t>
            </a:r>
            <a:r>
              <a:rPr lang="en-US" dirty="0" err="1"/>
              <a:t>hymenstage</a:t>
            </a:r>
            <a:r>
              <a:rPr lang="en-US" dirty="0"/>
              <a:t> 3 leading edge more than 1 cm below hymen but 2 </a:t>
            </a:r>
            <a:r>
              <a:rPr lang="en-US" dirty="0" err="1"/>
              <a:t>cms</a:t>
            </a:r>
            <a:r>
              <a:rPr lang="en-US" dirty="0"/>
              <a:t> shorter than total vaginal length</a:t>
            </a:r>
          </a:p>
          <a:p>
            <a:r>
              <a:rPr lang="en-US" dirty="0"/>
              <a:t>Stage 4 complete eversion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factors for prolapse– vaginal delivery- familial history</a:t>
            </a:r>
          </a:p>
          <a:p>
            <a:r>
              <a:rPr lang="en-US" dirty="0"/>
              <a:t>Chronic straining </a:t>
            </a:r>
            <a:r>
              <a:rPr lang="en-US" dirty="0" err="1"/>
              <a:t>eg</a:t>
            </a:r>
            <a:r>
              <a:rPr lang="en-US" dirty="0"/>
              <a:t> – constipation heavy lifting / chronic cough</a:t>
            </a:r>
          </a:p>
          <a:p>
            <a:r>
              <a:rPr lang="en-US" dirty="0"/>
              <a:t>hypermobility/obesity 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93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can cause pain and or dysfunction– varying degrees but focus </a:t>
            </a:r>
            <a:r>
              <a:rPr lang="en-US"/>
              <a:t>tonight is on OASIS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8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Implications depend on tissue healing &amp; repair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61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Faecval</a:t>
            </a:r>
            <a:r>
              <a:rPr lang="en-US" dirty="0"/>
              <a:t> </a:t>
            </a:r>
            <a:r>
              <a:rPr lang="en-US" dirty="0" err="1"/>
              <a:t>incont</a:t>
            </a:r>
            <a:r>
              <a:rPr lang="en-US" dirty="0"/>
              <a:t> has huge social implications and can turn patient into social recluse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89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</a:t>
            </a:r>
            <a:r>
              <a:rPr lang="en-US" dirty="0" err="1"/>
              <a:t>condider</a:t>
            </a:r>
            <a:r>
              <a:rPr lang="en-US" dirty="0"/>
              <a:t> the recovery period and what women are doing post </a:t>
            </a:r>
            <a:r>
              <a:rPr lang="en-US" dirty="0" err="1"/>
              <a:t>natally</a:t>
            </a:r>
            <a:r>
              <a:rPr lang="en-US" dirty="0"/>
              <a:t> some </a:t>
            </a:r>
            <a:r>
              <a:rPr lang="en-US" dirty="0" err="1"/>
              <a:t>exs</a:t>
            </a:r>
            <a:r>
              <a:rPr lang="en-US" dirty="0"/>
              <a:t> may be detrimental and have long term consequences for their </a:t>
            </a:r>
            <a:r>
              <a:rPr lang="en-US" dirty="0" err="1"/>
              <a:t>uro</a:t>
            </a:r>
            <a:r>
              <a:rPr lang="en-US" dirty="0"/>
              <a:t> gynae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905FA-A2AC-4756-879D-D4185AE3B13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91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women do not understand the risks of long distance running, of heavy weights, they think women and men are the same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Weigh up the risks for that particular person of a particular exercise versus the benefits of exercise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Benefits are huge – keep in balance so don</a:t>
            </a:r>
            <a:r>
              <a:rPr lang="fr-FR" dirty="0"/>
              <a:t>’</a:t>
            </a:r>
            <a:r>
              <a:rPr lang="en-US" dirty="0"/>
              <a:t>t effect other aspects of life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1540-0A54-48BB-8FA6-2A735E71E9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conjunction with patient goals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58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/>
              <a:t>predisposing</a:t>
            </a:r>
            <a:r>
              <a:rPr lang="en-US" b="0" dirty="0"/>
              <a:t>-</a:t>
            </a:r>
            <a:r>
              <a:rPr lang="en-US" b="0" baseline="0" dirty="0"/>
              <a:t> </a:t>
            </a:r>
            <a:r>
              <a:rPr lang="en-US" dirty="0"/>
              <a:t>Genetics, race,</a:t>
            </a:r>
            <a:r>
              <a:rPr lang="en-US" baseline="0" dirty="0"/>
              <a:t> </a:t>
            </a:r>
            <a:r>
              <a:rPr lang="en-US" dirty="0"/>
              <a:t> gender, connective tissue disorders. POP Caucasians &gt;</a:t>
            </a:r>
            <a:r>
              <a:rPr lang="en-US" baseline="0" dirty="0"/>
              <a:t> </a:t>
            </a:r>
            <a:r>
              <a:rPr lang="en-US" dirty="0"/>
              <a:t>African-Americans, females&gt; males. 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Inciting events - </a:t>
            </a:r>
            <a:r>
              <a:rPr lang="en-US" dirty="0"/>
              <a:t>pregnancy and delivery, surgery such as hysterectomy, myopathy or neuropathy. 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Promoting factors-</a:t>
            </a:r>
            <a:r>
              <a:rPr lang="en-US" dirty="0"/>
              <a:t> obesity, smoking, pulmonary disease, constipation,</a:t>
            </a:r>
            <a:r>
              <a:rPr lang="en-US" baseline="0" dirty="0"/>
              <a:t> </a:t>
            </a:r>
            <a:r>
              <a:rPr lang="en-US" dirty="0"/>
              <a:t>lifestyle activities such as frequent or heavy lifting. 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Decompensating</a:t>
            </a:r>
            <a:r>
              <a:rPr lang="en-US" dirty="0"/>
              <a:t> - Aging, menopause, neuropathy, myopathy, debilitation, medication. (Bump 1998)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The Women's Health Initiative found that almost one fifth of nulliparous women had a prolapse of some degree (Hendrix, 2002), negating </a:t>
            </a:r>
            <a:r>
              <a:rPr lang="en-US" dirty="0" err="1"/>
              <a:t>nulliparity</a:t>
            </a:r>
            <a:r>
              <a:rPr lang="en-US" dirty="0"/>
              <a:t> as a means of prevention. According to the Women's Health Initiative a body mass index greater that 30 kg/m2 gives a 40-75% increased risk of prolapse (Hendrix, 2002).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5DFC1-8557-4EC1-8F90-03682B6E3F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Physio covers and can lodge a claim for all the boxes highlighted in blue – we are going to focus on the areas highlighted in yellow as specific to pelvic health physio </a:t>
            </a:r>
          </a:p>
          <a:p>
            <a:r>
              <a:rPr lang="en-US" dirty="0"/>
              <a:t>Coccyx, pubic ramus fractures, &amp; </a:t>
            </a:r>
            <a:r>
              <a:rPr lang="en-US" dirty="0" err="1"/>
              <a:t>symphysio</a:t>
            </a:r>
            <a:r>
              <a:rPr lang="en-US" dirty="0"/>
              <a:t> pubis capsule tears can be treated by normal Musculo skeletal physios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0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rest </a:t>
            </a:r>
          </a:p>
          <a:p>
            <a:r>
              <a:rPr lang="en-US" baseline="0" dirty="0"/>
              <a:t>Balloon concept</a:t>
            </a:r>
          </a:p>
          <a:p>
            <a:r>
              <a:rPr lang="en-US" dirty="0"/>
              <a:t>Pelvic floor does not function in isolation</a:t>
            </a:r>
          </a:p>
          <a:p>
            <a:r>
              <a:rPr lang="en-US" dirty="0"/>
              <a:t>Initial stages of pfm retraining is the coordination of action of diaphragm, tran ab</a:t>
            </a:r>
          </a:p>
          <a:p>
            <a:r>
              <a:rPr lang="en-US" dirty="0"/>
              <a:t>Next stage is the sustained hold of pfm action while breathing</a:t>
            </a:r>
            <a:r>
              <a:rPr lang="en-US" baseline="0" dirty="0"/>
              <a:t> continues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905FA-A2AC-4756-879D-D4185AE3B13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1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0" i="0" u="none" strike="noStrike" dirty="0">
                <a:solidFill>
                  <a:srgbClr val="2752FF"/>
                </a:solidFill>
                <a:effectLst/>
                <a:latin typeface="tisapro-regular"/>
                <a:hlinkClick r:id="rId3" tooltip="Carpal Tunnel Syndrome"/>
              </a:rPr>
              <a:t>Carpal tunnel syndrome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 (CTS) is an entrapment or compression of the </a:t>
            </a:r>
            <a:r>
              <a:rPr lang="en-NZ" b="0" i="0" u="none" strike="noStrike" dirty="0">
                <a:solidFill>
                  <a:srgbClr val="2752FF"/>
                </a:solidFill>
                <a:effectLst/>
                <a:latin typeface="tisapro-regular"/>
                <a:hlinkClick r:id="rId4" tooltip="Median Nerve"/>
              </a:rPr>
              <a:t>median nerve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 at the wrist as it passes through the carpal tunnel.</a:t>
            </a:r>
            <a:r>
              <a:rPr lang="en-NZ" b="0" i="0" u="none" strike="noStrike" baseline="30000" dirty="0">
                <a:solidFill>
                  <a:srgbClr val="2752FF"/>
                </a:solidFill>
                <a:effectLst/>
                <a:latin typeface="tisapro-regular"/>
                <a:hlinkClick r:id="rId5"/>
              </a:rPr>
              <a:t>[1]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 It is the most common compressive neuropathy and is more common in females.</a:t>
            </a:r>
            <a:r>
              <a:rPr lang="en-NZ" b="0" i="0" u="none" strike="noStrike" baseline="30000" dirty="0">
                <a:solidFill>
                  <a:srgbClr val="2752FF"/>
                </a:solidFill>
                <a:effectLst/>
                <a:latin typeface="tisapro-regular"/>
                <a:hlinkClick r:id="rId6"/>
              </a:rPr>
              <a:t>[2]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 Symptoms occur in the thumb, index finger, middle finger and the radial half of the ring finger.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i="0" u="none" strike="noStrike" dirty="0">
              <a:solidFill>
                <a:srgbClr val="020621"/>
              </a:solidFill>
              <a:effectLst/>
              <a:latin typeface="tisapro-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i="0" u="none" strike="noStrike" dirty="0">
              <a:solidFill>
                <a:srgbClr val="020621"/>
              </a:solidFill>
              <a:effectLst/>
              <a:latin typeface="tisapro-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20621"/>
                </a:solidFill>
                <a:effectLst/>
                <a:latin typeface="tisapro-regular"/>
              </a:rPr>
              <a:t>De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20621"/>
                </a:solidFill>
                <a:effectLst/>
                <a:latin typeface="tisapro-regular"/>
              </a:rPr>
              <a:t>Quervain's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20621"/>
                </a:solidFill>
                <a:effectLst/>
                <a:latin typeface="tisapro-regular"/>
              </a:rPr>
              <a:t> Tenosynovitis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20621"/>
                </a:solidFill>
                <a:effectLst/>
                <a:latin typeface="tisapro-regular"/>
              </a:rPr>
              <a:t>is a painful, inflammatory condition caused by tendons on the side of the wrist at the base of the thumb. Pain, which is the main complaint, gets worse with abduction of the thumb, a grasping action of the hand, and an ulnar deviation of the wrist. Thickening and swelling can also be present. 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2752FF"/>
                </a:solidFill>
                <a:effectLst/>
                <a:latin typeface="tisapro-regular"/>
                <a:hlinkClick r:id="rId7"/>
              </a:rPr>
              <a:t>[1]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20621"/>
                </a:solidFill>
                <a:effectLst/>
                <a:latin typeface="tisapro-regular"/>
              </a:rPr>
              <a:t> 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2752FF"/>
                </a:solidFill>
                <a:effectLst/>
                <a:latin typeface="tisapro-regular"/>
                <a:hlinkClick r:id="rId8"/>
              </a:rPr>
              <a:t>[2]</a:t>
            </a: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2752FF"/>
                </a:solidFill>
                <a:effectLst/>
                <a:latin typeface="tisapro-regular"/>
                <a:hlinkClick r:id="rId9"/>
              </a:rPr>
              <a:t>[3]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i="0" u="none" strike="noStrike" dirty="0">
              <a:solidFill>
                <a:srgbClr val="020621"/>
              </a:solidFill>
              <a:effectLst/>
              <a:latin typeface="tisapro-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Diastasis recti (rectus diastasis) or divarication of the recti is a stretching of the </a:t>
            </a:r>
            <a:r>
              <a:rPr lang="en-NZ" b="0" i="0" u="none" strike="noStrike" dirty="0" err="1">
                <a:solidFill>
                  <a:srgbClr val="020621"/>
                </a:solidFill>
                <a:effectLst/>
                <a:latin typeface="tisapro-regular"/>
              </a:rPr>
              <a:t>linea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 alba with abnormal widening of the gap between the two medial sides of the rectus </a:t>
            </a:r>
            <a:r>
              <a:rPr lang="en-NZ" b="0" i="0" u="none" strike="noStrike" dirty="0">
                <a:solidFill>
                  <a:srgbClr val="2752FF"/>
                </a:solidFill>
                <a:effectLst/>
                <a:latin typeface="tisapro-regular"/>
                <a:hlinkClick r:id="rId3" tooltip="Abdominal Muscles"/>
              </a:rPr>
              <a:t>abdominis muscle</a:t>
            </a:r>
            <a:r>
              <a:rPr lang="en-NZ" b="0" i="0" u="none" strike="noStrike" dirty="0">
                <a:solidFill>
                  <a:srgbClr val="020621"/>
                </a:solidFill>
                <a:effectLst/>
                <a:latin typeface="tisapro-regular"/>
              </a:rPr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Vag</a:t>
            </a:r>
            <a:r>
              <a:rPr lang="en-US" sz="1200" b="1" dirty="0"/>
              <a:t>inal birth -</a:t>
            </a:r>
            <a:r>
              <a:rPr lang="en-US" sz="1200" dirty="0"/>
              <a:t> damage PF muscles,  nerves, blood vessels, fascia, tissue, weaken &amp; stretch pelvic organ support structures, changes to mobility of the PF and bladder neck position</a:t>
            </a:r>
          </a:p>
          <a:p>
            <a:r>
              <a:rPr lang="en-US" sz="1200" b="1" dirty="0"/>
              <a:t>Pregnancy effects </a:t>
            </a:r>
            <a:r>
              <a:rPr lang="en-US" sz="1200" dirty="0"/>
              <a:t>–  weight weakens PF, hormonal changes   l laxity of fascial support, stretch to peripheral nerves</a:t>
            </a:r>
          </a:p>
          <a:p>
            <a:r>
              <a:rPr lang="en-NZ" sz="1200" dirty="0"/>
              <a:t>40-80% of vaginal births - denervation to </a:t>
            </a:r>
            <a:r>
              <a:rPr lang="en-NZ" sz="1200" dirty="0" err="1"/>
              <a:t>pubvisceral</a:t>
            </a:r>
            <a:r>
              <a:rPr lang="en-NZ" sz="1200" dirty="0"/>
              <a:t> muscles and anal sphincter. -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Pelvic floor damage and childbirth: a neurophysiological study. Allen RE et al,</a:t>
            </a:r>
            <a:r>
              <a:rPr lang="en-US" altLang="en-US" sz="1000" dirty="0">
                <a:latin typeface="Arial" panose="020B0604020202020204" pitchFamily="34" charset="0"/>
              </a:rPr>
              <a:t> BJOG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1990;97(9):770</a:t>
            </a:r>
          </a:p>
          <a:p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NZ" dirty="0"/>
              <a:t>S2,S3,S4 (pudendal nerve) innervates EAS</a:t>
            </a:r>
          </a:p>
          <a:p>
            <a:r>
              <a:rPr lang="en-NZ" dirty="0"/>
              <a:t>S2,S3,S4 (direct innervation) - </a:t>
            </a:r>
            <a:r>
              <a:rPr lang="en-NZ" dirty="0" err="1"/>
              <a:t>levators</a:t>
            </a:r>
            <a:r>
              <a:rPr lang="en-NZ" dirty="0"/>
              <a:t>, coccygeus, urogenital diaphragm</a:t>
            </a:r>
          </a:p>
          <a:p>
            <a:pPr marL="0" indent="0">
              <a:buNone/>
            </a:pPr>
            <a:r>
              <a:rPr lang="en-NZ" dirty="0"/>
              <a:t>Delivery – stretching, compression causes demyelination      denervation.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Neural damage appears to resolve over the first year after delivery.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0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Patient issue may be</a:t>
            </a:r>
            <a:r>
              <a:rPr lang="mr-IN" sz="2800" dirty="0"/>
              <a:t>…</a:t>
            </a:r>
            <a:r>
              <a:rPr lang="en-AU" sz="2800" dirty="0"/>
              <a:t>.</a:t>
            </a:r>
            <a:r>
              <a:rPr lang="en-US" sz="2800" dirty="0"/>
              <a:t> </a:t>
            </a:r>
          </a:p>
          <a:p>
            <a:pPr lvl="1" eaLnBrk="1" hangingPunct="1"/>
            <a:r>
              <a:rPr lang="en-US" sz="2800" b="1" dirty="0"/>
              <a:t>can’t hold it in </a:t>
            </a:r>
          </a:p>
          <a:p>
            <a:pPr lvl="2"/>
            <a:r>
              <a:rPr lang="en-US" sz="2800" b="1" dirty="0"/>
              <a:t> bladder/bowel incontinence, pelvic organ prolapse</a:t>
            </a:r>
          </a:p>
          <a:p>
            <a:pPr lvl="1" eaLnBrk="1" hangingPunct="1"/>
            <a:r>
              <a:rPr lang="en-US" sz="2800" b="1" dirty="0"/>
              <a:t>can’t get it out </a:t>
            </a:r>
          </a:p>
          <a:p>
            <a:pPr lvl="2"/>
            <a:r>
              <a:rPr lang="en-US" sz="2800" b="1" dirty="0"/>
              <a:t> bladder incomplete empty,  difficult defecation</a:t>
            </a:r>
          </a:p>
          <a:p>
            <a:pPr lvl="1" eaLnBrk="1" hangingPunct="1"/>
            <a:r>
              <a:rPr lang="en-US" sz="2800" b="1" dirty="0"/>
              <a:t>Cant feel it </a:t>
            </a:r>
          </a:p>
          <a:p>
            <a:pPr lvl="1" eaLnBrk="1" hangingPunct="1"/>
            <a:r>
              <a:rPr lang="en-US" sz="2800" b="1" dirty="0"/>
              <a:t>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1050" b="1" dirty="0"/>
              <a:t>RISK FACTORS for </a:t>
            </a:r>
            <a:r>
              <a:rPr lang="en-NZ" sz="1050" b="1" dirty="0" err="1"/>
              <a:t>levator</a:t>
            </a:r>
            <a:r>
              <a:rPr lang="en-NZ" sz="1050" b="1" dirty="0"/>
              <a:t> trauma:                                                                                    PROTECTIVE Factors:</a:t>
            </a:r>
          </a:p>
          <a:p>
            <a:r>
              <a:rPr lang="en-NZ" sz="1200" baseline="0" dirty="0"/>
              <a:t>Antepartum  - low BMI – only risk factor for LA                                                                  - Epidural – (OR 0.42, 95% CI 0.19-0.93)</a:t>
            </a:r>
          </a:p>
          <a:p>
            <a:pPr marL="0" indent="0">
              <a:buNone/>
            </a:pPr>
            <a:r>
              <a:rPr lang="en-NZ" sz="1200" baseline="0" dirty="0"/>
              <a:t>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NZ" sz="1200" baseline="0" dirty="0"/>
              <a:t> (Episiotomy -  no significant protective effect)</a:t>
            </a:r>
          </a:p>
          <a:p>
            <a:pPr marL="0" indent="0">
              <a:buNone/>
            </a:pPr>
            <a:r>
              <a:rPr lang="en-NZ" sz="1200" baseline="0" dirty="0"/>
              <a:t>OASIS (OR 8.1, 95% CI 3.3-19.5)</a:t>
            </a:r>
          </a:p>
          <a:p>
            <a:r>
              <a:rPr lang="en-NZ" sz="1200" baseline="0" dirty="0"/>
              <a:t>Prolonged active second stage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1200" baseline="0" dirty="0" err="1"/>
              <a:t>Forcep</a:t>
            </a:r>
            <a:r>
              <a:rPr lang="en-NZ" sz="1200" baseline="0" dirty="0"/>
              <a:t> delivery (OR 2.45, 95%CI 1.04-5.8)</a:t>
            </a:r>
          </a:p>
          <a:p>
            <a:pPr marL="0" indent="0">
              <a:buNone/>
            </a:pPr>
            <a:r>
              <a:rPr lang="en-NZ" sz="1200" baseline="0" dirty="0"/>
              <a:t>      </a:t>
            </a:r>
            <a:r>
              <a:rPr lang="en-NZ" sz="1200" baseline="0" dirty="0" err="1"/>
              <a:t>Ventouse</a:t>
            </a:r>
            <a:r>
              <a:rPr lang="en-NZ" sz="1200" baseline="0" dirty="0"/>
              <a:t> – not associated with LAM avulsion. (OR 0.9, 95% CI 0.19-4.3)</a:t>
            </a:r>
          </a:p>
          <a:p>
            <a:r>
              <a:rPr lang="en-NZ" sz="1200" baseline="0" dirty="0"/>
              <a:t>Increased maternal 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2000" dirty="0"/>
              <a:t>&gt;33 years at delivery – </a:t>
            </a:r>
            <a:r>
              <a:rPr lang="en-NZ" dirty="0"/>
              <a:t>(Low et al 2014)</a:t>
            </a:r>
          </a:p>
          <a:p>
            <a:r>
              <a:rPr lang="en-NZ" sz="2000" dirty="0"/>
              <a:t>First vaginal delivery – (15-36%)</a:t>
            </a:r>
          </a:p>
          <a:p>
            <a:r>
              <a:rPr lang="en-NZ" sz="2000" dirty="0"/>
              <a:t>Forceps delivery</a:t>
            </a:r>
          </a:p>
          <a:p>
            <a:r>
              <a:rPr lang="en-NZ" sz="2000" dirty="0"/>
              <a:t>Longer second stage of labour &gt;110- 150 mins</a:t>
            </a:r>
          </a:p>
          <a:p>
            <a:r>
              <a:rPr lang="en-NZ" sz="2000" dirty="0"/>
              <a:t>Higher birth-weight babes</a:t>
            </a:r>
          </a:p>
          <a:p>
            <a:r>
              <a:rPr lang="en-NZ" sz="2000" dirty="0"/>
              <a:t>Large </a:t>
            </a:r>
            <a:r>
              <a:rPr lang="en-NZ" sz="2000" dirty="0" err="1"/>
              <a:t>fetal</a:t>
            </a:r>
            <a:r>
              <a:rPr lang="en-NZ" sz="2000" dirty="0"/>
              <a:t> head circumference &gt; 35.5</a:t>
            </a:r>
          </a:p>
          <a:p>
            <a:r>
              <a:rPr lang="en-NZ" sz="2000" dirty="0"/>
              <a:t>Occiput posterior delivery</a:t>
            </a:r>
          </a:p>
          <a:p>
            <a:r>
              <a:rPr lang="en-NZ" sz="2000" dirty="0"/>
              <a:t>Post natal hematoma</a:t>
            </a:r>
          </a:p>
          <a:p>
            <a:r>
              <a:rPr lang="en-NZ" sz="2000" dirty="0"/>
              <a:t>OASIS </a:t>
            </a:r>
          </a:p>
          <a:p>
            <a:r>
              <a:rPr lang="en-NZ" sz="2000" dirty="0"/>
              <a:t>Pre-natal Low BMI</a:t>
            </a:r>
          </a:p>
          <a:p>
            <a:pPr marL="457200" lvl="1" indent="0">
              <a:buNone/>
            </a:pPr>
            <a:r>
              <a:rPr lang="en-US" dirty="0"/>
              <a:t>Dietz &amp; </a:t>
            </a:r>
            <a:r>
              <a:rPr lang="en-US" dirty="0" err="1"/>
              <a:t>Lanzerone</a:t>
            </a:r>
            <a:r>
              <a:rPr lang="en-US" dirty="0"/>
              <a:t> 2005, </a:t>
            </a:r>
          </a:p>
          <a:p>
            <a:pPr marL="457200" lvl="1" indent="0">
              <a:buNone/>
            </a:pPr>
            <a:endParaRPr lang="en-US" sz="1200" kern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NZ" sz="12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Delivery mode, </a:t>
            </a:r>
            <a:r>
              <a:rPr lang="en-NZ" sz="1200" kern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NZ" sz="12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avulsion and obstetric anal sphincter injury: A cross‐sectional study 20 years after childbirth </a:t>
            </a:r>
            <a:r>
              <a:rPr lang="en-NZ" sz="12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Sylvia Lin</a:t>
            </a:r>
            <a:r>
              <a:rPr lang="en-NZ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NZ" sz="12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Hans Peter Dietz</a:t>
            </a:r>
            <a:r>
              <a:rPr lang="en-NZ" sz="12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NZ" sz="12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Donald Wilson</a:t>
            </a:r>
            <a:r>
              <a:rPr lang="en-NZ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 February 2019, </a:t>
            </a:r>
            <a:r>
              <a:rPr lang="en-NZ" sz="12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https://doi.org/10.1111/ajo.12948</a:t>
            </a:r>
            <a:endParaRPr lang="en-NZ" sz="12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Volløyhaug</a:t>
            </a:r>
            <a:r>
              <a:rPr lang="en-NZ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et al. Forceps delivery is associated with increased risk of pelvic organ prolapse and muscle trauma: a cross‐sectional study 16–24 years after first delivery. Ultrasound </a:t>
            </a:r>
            <a:r>
              <a:rPr lang="en-NZ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Obstet</a:t>
            </a:r>
            <a:r>
              <a:rPr lang="en-NZ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Gynecol</a:t>
            </a:r>
            <a:r>
              <a:rPr lang="en-NZ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2015; 46: 487–495.</a:t>
            </a:r>
          </a:p>
          <a:p>
            <a:pPr marL="0" indent="0">
              <a:buNone/>
            </a:pPr>
            <a:r>
              <a:rPr lang="en-NZ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Caudwell Hall j et al. Intrapartum predictors of maternal LA injury. AOGS, Jan 2017. https://</a:t>
            </a:r>
            <a:r>
              <a:rPr lang="en-NZ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doi.org</a:t>
            </a:r>
            <a:r>
              <a:rPr lang="en-NZ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/10.1111/aug.13103</a:t>
            </a:r>
            <a:endParaRPr lang="en-N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Cassado</a:t>
            </a:r>
            <a:r>
              <a:rPr lang="en-N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 et al. Does episiotomy protect against injury of the </a:t>
            </a:r>
            <a:r>
              <a:rPr lang="en-N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levator</a:t>
            </a:r>
            <a:r>
              <a:rPr lang="en-N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ani muscle in normal vaginal delivery. </a:t>
            </a:r>
            <a:r>
              <a:rPr lang="en-N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Neurourology</a:t>
            </a:r>
            <a:r>
              <a:rPr lang="en-N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UDS 2014:33.1212-1216.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6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vaginal birth</a:t>
            </a:r>
          </a:p>
          <a:p>
            <a:r>
              <a:rPr lang="en-US" dirty="0"/>
              <a:t>Bony abnormalities resolve – but not the </a:t>
            </a:r>
            <a:r>
              <a:rPr lang="en-US" dirty="0" err="1"/>
              <a:t>levator</a:t>
            </a:r>
            <a:r>
              <a:rPr lang="en-US" dirty="0"/>
              <a:t> tear does not</a:t>
            </a:r>
          </a:p>
          <a:p>
            <a:r>
              <a:rPr lang="en-US" dirty="0" err="1"/>
              <a:t>assoc</a:t>
            </a:r>
            <a:r>
              <a:rPr lang="en-US" dirty="0"/>
              <a:t> with </a:t>
            </a:r>
            <a:r>
              <a:rPr lang="en-US" dirty="0" err="1"/>
              <a:t>levator</a:t>
            </a:r>
            <a:r>
              <a:rPr lang="en-US" dirty="0"/>
              <a:t> weakness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0E33A-82AD-5243-A89C-E2B38FE2D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7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2C7F-15CF-E64C-B60C-5606C880E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879367"/>
            <a:ext cx="8791575" cy="2027120"/>
          </a:xfrm>
        </p:spPr>
        <p:txBody>
          <a:bodyPr/>
          <a:lstStyle/>
          <a:p>
            <a:r>
              <a:rPr lang="en-US" dirty="0"/>
              <a:t>Pelvic Health Physiotherapy Role in Maternal birth injury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033F8-97C1-314F-9CD9-23F9453D0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6455" y="3602037"/>
            <a:ext cx="8681544" cy="2630597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Includes what ACC covers for Post natal physio and what IT doesn’t 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Jill Wood &amp; Tania Mclean </a:t>
            </a:r>
          </a:p>
          <a:p>
            <a:r>
              <a:rPr lang="en-US" sz="1500" dirty="0"/>
              <a:t>Pelvic HEALTH physiotherapists</a:t>
            </a:r>
          </a:p>
          <a:p>
            <a:r>
              <a:rPr lang="en-US" sz="1500" dirty="0" err="1"/>
              <a:t>www.nzpelvicphysio.com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21727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A12C-D6BB-49F8-8B67-BF5A66A6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86312"/>
          </a:xfrm>
        </p:spPr>
        <p:txBody>
          <a:bodyPr>
            <a:normAutofit/>
          </a:bodyPr>
          <a:lstStyle/>
          <a:p>
            <a:r>
              <a:rPr lang="en-NZ" dirty="0"/>
              <a:t>Maternal recovery from labour and delivery: Bone and </a:t>
            </a:r>
            <a:r>
              <a:rPr lang="en-NZ" dirty="0" err="1"/>
              <a:t>levator</a:t>
            </a:r>
            <a:r>
              <a:rPr lang="en-NZ" dirty="0"/>
              <a:t> injuries: </a:t>
            </a:r>
            <a:br>
              <a:rPr lang="en-NZ" dirty="0"/>
            </a:br>
            <a:endParaRPr lang="en-NZ" sz="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E6AF8-1CC2-432E-9592-6130F51A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09" y="2141536"/>
            <a:ext cx="11144415" cy="4577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2800" dirty="0"/>
              <a:t>68 women with risk factors for LA – long second stage, anal tear and older age</a:t>
            </a:r>
          </a:p>
          <a:p>
            <a:pPr marL="0" indent="0">
              <a:buNone/>
            </a:pPr>
            <a:r>
              <a:rPr lang="en-NZ" sz="2800" dirty="0"/>
              <a:t>MRI at 7 weeks and 8 months</a:t>
            </a:r>
          </a:p>
          <a:p>
            <a:pPr marL="0" indent="0">
              <a:buNone/>
            </a:pPr>
            <a:endParaRPr lang="en-NZ" sz="2800" dirty="0"/>
          </a:p>
          <a:p>
            <a:r>
              <a:rPr lang="en-NZ" sz="2800" dirty="0"/>
              <a:t>RESULTS – 66% pubic bone marrow oedema   </a:t>
            </a:r>
          </a:p>
          <a:p>
            <a:pPr marL="0" indent="0">
              <a:buNone/>
            </a:pPr>
            <a:r>
              <a:rPr lang="en-NZ" sz="2800" dirty="0"/>
              <a:t>                    - 29% subcortical fractures                     Complete resolution 8/12</a:t>
            </a:r>
          </a:p>
          <a:p>
            <a:pPr marL="0" indent="0">
              <a:buNone/>
            </a:pPr>
            <a:r>
              <a:rPr lang="en-NZ" sz="2800" dirty="0"/>
              <a:t>                     - 90% LA oedema</a:t>
            </a:r>
          </a:p>
          <a:p>
            <a:pPr marL="0" indent="0">
              <a:buNone/>
            </a:pPr>
            <a:r>
              <a:rPr lang="en-NZ" sz="2800" dirty="0"/>
              <a:t>                     - 41% LA tear at 7 weeks, unchanged at 8 months. </a:t>
            </a:r>
          </a:p>
          <a:p>
            <a:pPr marL="0" indent="0">
              <a:buNone/>
            </a:pPr>
            <a:endParaRPr lang="en-NZ" sz="1400" dirty="0"/>
          </a:p>
          <a:p>
            <a:pPr marL="0" indent="0">
              <a:buNone/>
            </a:pPr>
            <a:r>
              <a:rPr lang="en-NZ" sz="1400" dirty="0"/>
              <a:t>Miller J, </a:t>
            </a:r>
            <a:r>
              <a:rPr lang="en-NZ" sz="1400" dirty="0" err="1"/>
              <a:t>Delancy</a:t>
            </a:r>
            <a:r>
              <a:rPr lang="en-NZ" sz="1400" dirty="0"/>
              <a:t> J. Evaluating maternal recovery from labour and delivery; bone and </a:t>
            </a:r>
            <a:r>
              <a:rPr lang="en-NZ" sz="1400" dirty="0" err="1"/>
              <a:t>levator</a:t>
            </a:r>
            <a:r>
              <a:rPr lang="en-NZ" sz="1400" dirty="0"/>
              <a:t> injuries AJOG, August 2015, research </a:t>
            </a:r>
            <a:r>
              <a:rPr lang="en-NZ" sz="1400" dirty="0" err="1"/>
              <a:t>gynaecol</a:t>
            </a:r>
            <a:r>
              <a:rPr lang="en-NZ" sz="1400" dirty="0"/>
              <a:t> 213(2): 188.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9FAFF05-992A-422E-B5BF-340F0C9B99B7}"/>
              </a:ext>
            </a:extLst>
          </p:cNvPr>
          <p:cNvSpPr/>
          <p:nvPr/>
        </p:nvSpPr>
        <p:spPr>
          <a:xfrm>
            <a:off x="7378810" y="4086971"/>
            <a:ext cx="206734" cy="13596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374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D3D4-7586-B54B-8F35-46128BB7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5270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Levator</a:t>
            </a:r>
            <a:r>
              <a:rPr lang="en-US" dirty="0"/>
              <a:t> Avulsion - long term impact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5D0CB-B911-364D-A40C-8EC90A20B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71224"/>
            <a:ext cx="9905999" cy="4668258"/>
          </a:xfrm>
        </p:spPr>
        <p:txBody>
          <a:bodyPr>
            <a:normAutofit/>
          </a:bodyPr>
          <a:lstStyle/>
          <a:p>
            <a:r>
              <a:rPr lang="en-US" sz="2800" dirty="0"/>
              <a:t>Doubles the risk of bladder POP</a:t>
            </a:r>
          </a:p>
          <a:p>
            <a:r>
              <a:rPr lang="en-US" sz="2800" dirty="0"/>
              <a:t>Triples the risk of uterine POP</a:t>
            </a:r>
          </a:p>
          <a:p>
            <a:r>
              <a:rPr lang="en-US" sz="2800" dirty="0"/>
              <a:t>Triples the risk of POP return post pelvic surgery</a:t>
            </a:r>
          </a:p>
          <a:p>
            <a:r>
              <a:rPr lang="en-US" sz="2800" dirty="0"/>
              <a:t>Links with incontinence and sexual function are less clear</a:t>
            </a:r>
          </a:p>
          <a:p>
            <a:r>
              <a:rPr lang="en-US" sz="2800" dirty="0"/>
              <a:t>Major LA defects in 55% of women seeking POP Rx</a:t>
            </a:r>
          </a:p>
          <a:p>
            <a:pPr marL="0" indent="0">
              <a:buNone/>
            </a:pPr>
            <a:r>
              <a:rPr lang="en-US" sz="1600" dirty="0"/>
              <a:t>Dietz &amp; Simpson 2008, Dietz 2016, Rane 2017</a:t>
            </a:r>
          </a:p>
        </p:txBody>
      </p:sp>
    </p:spTree>
    <p:extLst>
      <p:ext uri="{BB962C8B-B14F-4D97-AF65-F5344CB8AC3E}">
        <p14:creationId xmlns:p14="http://schemas.microsoft.com/office/powerpoint/2010/main" val="241647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F4F22-7E16-40BA-BF10-E90591B7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70" y="269822"/>
            <a:ext cx="10515600" cy="1888761"/>
          </a:xfrm>
        </p:spPr>
        <p:txBody>
          <a:bodyPr>
            <a:normAutofit/>
          </a:bodyPr>
          <a:lstStyle/>
          <a:p>
            <a:r>
              <a:rPr lang="en-NZ"/>
              <a:t>PELVIC floor Muscular </a:t>
            </a:r>
            <a:r>
              <a:rPr lang="en-NZ" dirty="0"/>
              <a:t>supports</a:t>
            </a:r>
          </a:p>
        </p:txBody>
      </p:sp>
      <p:pic>
        <p:nvPicPr>
          <p:cNvPr id="5" name="Picture 4" descr="A picture containing text, book, indoor, brown&#10;&#10;Description automatically generated">
            <a:extLst>
              <a:ext uri="{FF2B5EF4-FFF2-40B4-BE49-F238E27FC236}">
                <a16:creationId xmlns:a16="http://schemas.microsoft.com/office/drawing/2014/main" id="{30D80836-589F-4F84-8298-A1A6B4879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3631" r="9080" b="21741"/>
          <a:stretch/>
        </p:blipFill>
        <p:spPr>
          <a:xfrm>
            <a:off x="180582" y="3702790"/>
            <a:ext cx="3231684" cy="22302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854A1-CD98-4DF5-8103-2655FA1D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0" y="2867041"/>
            <a:ext cx="11896001" cy="47981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Puborectalis            Pubococcygeus        </a:t>
            </a:r>
            <a:r>
              <a:rPr lang="en-NZ" dirty="0" err="1"/>
              <a:t>Illiococcygeus</a:t>
            </a:r>
            <a:r>
              <a:rPr lang="en-NZ" dirty="0"/>
              <a:t>                Coccygeus</a:t>
            </a:r>
          </a:p>
          <a:p>
            <a:pPr marL="0" indent="0">
              <a:buNone/>
            </a:pPr>
            <a:r>
              <a:rPr lang="en-NZ" dirty="0"/>
              <a:t>    I-------------------- </a:t>
            </a:r>
            <a:r>
              <a:rPr lang="en-NZ" dirty="0" err="1"/>
              <a:t>Levator</a:t>
            </a:r>
            <a:r>
              <a:rPr lang="en-NZ" dirty="0"/>
              <a:t> Ani complex-----------I</a:t>
            </a:r>
          </a:p>
        </p:txBody>
      </p:sp>
      <p:pic>
        <p:nvPicPr>
          <p:cNvPr id="8" name="Content Placeholder 4" descr="A picture containing text, indoor, book, laying&#10;&#10;Description automatically generated">
            <a:extLst>
              <a:ext uri="{FF2B5EF4-FFF2-40B4-BE49-F238E27FC236}">
                <a16:creationId xmlns:a16="http://schemas.microsoft.com/office/drawing/2014/main" id="{2600BA70-4796-4BD3-82F3-0552E7062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22112" r="10193" b="23045"/>
          <a:stretch/>
        </p:blipFill>
        <p:spPr>
          <a:xfrm>
            <a:off x="3076483" y="3702790"/>
            <a:ext cx="2993315" cy="2230244"/>
          </a:xfrm>
          <a:prstGeom prst="rect">
            <a:avLst/>
          </a:prstGeom>
        </p:spPr>
      </p:pic>
      <p:pic>
        <p:nvPicPr>
          <p:cNvPr id="9" name="Content Placeholder 4" descr="A picture containing text, indoor, book, mouth&#10;&#10;Description automatically generated">
            <a:extLst>
              <a:ext uri="{FF2B5EF4-FFF2-40B4-BE49-F238E27FC236}">
                <a16:creationId xmlns:a16="http://schemas.microsoft.com/office/drawing/2014/main" id="{7CDA6140-D2B7-4C5E-BA46-C779CC483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21855" r="9423" b="23047"/>
          <a:stretch/>
        </p:blipFill>
        <p:spPr>
          <a:xfrm>
            <a:off x="5746886" y="3691201"/>
            <a:ext cx="3218429" cy="2210743"/>
          </a:xfrm>
          <a:prstGeom prst="rect">
            <a:avLst/>
          </a:prstGeom>
        </p:spPr>
      </p:pic>
      <p:pic>
        <p:nvPicPr>
          <p:cNvPr id="10" name="Content Placeholder 4" descr="A picture containing text, book, indoor, newspaper&#10;&#10;Description automatically generated">
            <a:extLst>
              <a:ext uri="{FF2B5EF4-FFF2-40B4-BE49-F238E27FC236}">
                <a16:creationId xmlns:a16="http://schemas.microsoft.com/office/drawing/2014/main" id="{895BB160-A750-4B2E-A9E7-3C9FE2672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22369" r="11475" b="22790"/>
          <a:stretch/>
        </p:blipFill>
        <p:spPr>
          <a:xfrm>
            <a:off x="8965315" y="3641559"/>
            <a:ext cx="3125622" cy="23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P six 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96" y="836754"/>
            <a:ext cx="8321942" cy="51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D36A-85C1-A54C-9020-ABF9DEDF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Prolapse (POP)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1586D-8CA5-D649-9BE2-472B318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87132"/>
            <a:ext cx="9905999" cy="4803820"/>
          </a:xfrm>
        </p:spPr>
        <p:txBody>
          <a:bodyPr>
            <a:normAutofit/>
          </a:bodyPr>
          <a:lstStyle/>
          <a:p>
            <a:r>
              <a:rPr lang="en-US" sz="2600" dirty="0"/>
              <a:t>1 in 3 women will have POP stage 2-3 </a:t>
            </a:r>
          </a:p>
          <a:p>
            <a:pPr marL="0" indent="0">
              <a:buNone/>
            </a:pPr>
            <a:r>
              <a:rPr lang="en-US" sz="2600" i="1" dirty="0"/>
              <a:t>( level with vaginal entrance and beyond)</a:t>
            </a:r>
          </a:p>
          <a:p>
            <a:r>
              <a:rPr lang="en-US" sz="2600" dirty="0"/>
              <a:t>50%  some degree of prolapse mild or asymptomatic at risk of worsening with certain exercise</a:t>
            </a:r>
          </a:p>
          <a:p>
            <a:r>
              <a:rPr lang="en-US" sz="2600" dirty="0"/>
              <a:t>1 in 9 will need surgery</a:t>
            </a:r>
          </a:p>
          <a:p>
            <a:r>
              <a:rPr lang="en-US" sz="2600" dirty="0"/>
              <a:t>Increases with age – Age 70 (1 in 6), Age 80 ( 1 in 5)</a:t>
            </a:r>
          </a:p>
          <a:p>
            <a:r>
              <a:rPr lang="en-US" sz="2600" dirty="0"/>
              <a:t>33 % that have surgery will require repeat surgery</a:t>
            </a:r>
          </a:p>
          <a:p>
            <a:pPr marL="0" indent="0">
              <a:buNone/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9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9D54-A3D8-5A40-ADD2-A99ED161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457199"/>
          </a:xfrm>
        </p:spPr>
        <p:txBody>
          <a:bodyPr>
            <a:normAutofit fontScale="90000"/>
          </a:bodyPr>
          <a:lstStyle/>
          <a:p>
            <a:r>
              <a:rPr lang="en-US" dirty="0"/>
              <a:t>Tears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0DB5E-7EB2-EA41-8FF9-94647066A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1049337"/>
            <a:ext cx="4799207" cy="4741863"/>
          </a:xfrm>
        </p:spPr>
        <p:txBody>
          <a:bodyPr/>
          <a:lstStyle/>
          <a:p>
            <a:r>
              <a:rPr lang="en-US" sz="3200" dirty="0"/>
              <a:t>perineum, labia, vagina, vulva</a:t>
            </a:r>
          </a:p>
          <a:p>
            <a:r>
              <a:rPr lang="en-US" sz="3200" dirty="0"/>
              <a:t>clitoris, cervix, rectum, anus, urethra</a:t>
            </a:r>
          </a:p>
          <a:p>
            <a:r>
              <a:rPr lang="en-US" sz="3200" b="1" dirty="0"/>
              <a:t>Obstetric anal sphincter injury tears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E3E5C-2E3B-6349-95B9-270588755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12" y="1049337"/>
            <a:ext cx="4417288" cy="47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9B9D-6F31-A842-813E-572F4516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72191"/>
            <a:ext cx="9905998" cy="1229609"/>
          </a:xfrm>
        </p:spPr>
        <p:txBody>
          <a:bodyPr>
            <a:normAutofit fontScale="90000"/>
          </a:bodyPr>
          <a:lstStyle/>
          <a:p>
            <a:r>
              <a:rPr lang="en-US" dirty="0"/>
              <a:t>Obstetric anal sphincter injuries (OASIs) </a:t>
            </a:r>
            <a:br>
              <a:rPr lang="en-US" dirty="0"/>
            </a:b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&amp; 4</a:t>
            </a:r>
            <a:r>
              <a:rPr lang="en-US" baseline="30000" dirty="0"/>
              <a:t>th</a:t>
            </a:r>
            <a:r>
              <a:rPr lang="en-US" dirty="0"/>
              <a:t> degree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8FDD-1E8A-BC48-82E4-72A02B38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68500"/>
            <a:ext cx="9905999" cy="4417309"/>
          </a:xfrm>
        </p:spPr>
        <p:txBody>
          <a:bodyPr/>
          <a:lstStyle/>
          <a:p>
            <a:r>
              <a:rPr lang="en-US" sz="2800" dirty="0"/>
              <a:t>Damage from irreversible overdistension to </a:t>
            </a:r>
          </a:p>
          <a:p>
            <a:pPr marL="0" indent="0">
              <a:buNone/>
            </a:pPr>
            <a:r>
              <a:rPr lang="en-US" sz="2800" i="1" dirty="0"/>
              <a:t>muscles, connective tissue, nerves , blood supply</a:t>
            </a:r>
          </a:p>
          <a:p>
            <a:pPr lvl="1"/>
            <a:r>
              <a:rPr lang="en-US" sz="3000" dirty="0"/>
              <a:t>Symptoms</a:t>
            </a:r>
          </a:p>
          <a:p>
            <a:r>
              <a:rPr lang="en-US" sz="2800" dirty="0"/>
              <a:t>Short/medium term- pain/discomfort/</a:t>
            </a:r>
            <a:r>
              <a:rPr lang="en-US" sz="2800" dirty="0" err="1"/>
              <a:t>faecal</a:t>
            </a:r>
            <a:r>
              <a:rPr lang="en-US" sz="2800" dirty="0"/>
              <a:t> urgency/incontinence</a:t>
            </a:r>
          </a:p>
          <a:p>
            <a:r>
              <a:rPr lang="en-US" sz="2800" dirty="0"/>
              <a:t>Long term – ongoing incontinence, pain, dyspareunia</a:t>
            </a:r>
          </a:p>
          <a:p>
            <a:pPr marL="0" indent="0">
              <a:buNone/>
            </a:pPr>
            <a:r>
              <a:rPr lang="en-US" sz="2800" i="1" dirty="0"/>
              <a:t>                  </a:t>
            </a:r>
            <a:r>
              <a:rPr lang="en-US" sz="3200" i="1" dirty="0"/>
              <a:t>Symptoms may not present </a:t>
            </a:r>
            <a:r>
              <a:rPr lang="en-US" sz="3200" i="1" dirty="0" err="1"/>
              <a:t>til</a:t>
            </a:r>
            <a:r>
              <a:rPr lang="en-US" sz="3200" i="1" dirty="0"/>
              <a:t> 20 + years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0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775" y="620713"/>
            <a:ext cx="6096000" cy="1143000"/>
          </a:xfrm>
        </p:spPr>
        <p:txBody>
          <a:bodyPr/>
          <a:lstStyle/>
          <a:p>
            <a:pPr>
              <a:defRPr/>
            </a:pPr>
            <a:endParaRPr lang="en-US" i="1" dirty="0"/>
          </a:p>
        </p:txBody>
      </p:sp>
      <p:pic>
        <p:nvPicPr>
          <p:cNvPr id="4" name="Content Placeholder 3" descr="C:\Documents and Settings\User\My Documents\My Pictures\Physiotherapy\urge_incontinenc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4" b="16474"/>
          <a:stretch>
            <a:fillRect/>
          </a:stretch>
        </p:blipFill>
        <p:spPr>
          <a:xfrm>
            <a:off x="2197415" y="690974"/>
            <a:ext cx="8030342" cy="5353156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68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3C6-DFC3-C847-9718-14F03D59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65044"/>
            <a:ext cx="9905998" cy="1205948"/>
          </a:xfrm>
        </p:spPr>
        <p:txBody>
          <a:bodyPr/>
          <a:lstStyle/>
          <a:p>
            <a:r>
              <a:rPr lang="en-US" dirty="0"/>
              <a:t>Clinical implications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354E-5542-4144-8903-B31E6548E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51722"/>
            <a:ext cx="9905999" cy="5128591"/>
          </a:xfrm>
        </p:spPr>
        <p:txBody>
          <a:bodyPr>
            <a:normAutofit/>
          </a:bodyPr>
          <a:lstStyle/>
          <a:p>
            <a:r>
              <a:rPr lang="en-US" sz="2600" dirty="0"/>
              <a:t>Bladder &amp; Bowel - Incontinence, urinary &amp; or </a:t>
            </a:r>
            <a:r>
              <a:rPr lang="en-US" sz="2600" dirty="0" err="1"/>
              <a:t>faecal</a:t>
            </a:r>
            <a:r>
              <a:rPr lang="en-US" sz="2600" dirty="0"/>
              <a:t> &amp; or flatus, difficulty emptying, urgency &amp; frequency, pain</a:t>
            </a:r>
          </a:p>
          <a:p>
            <a:r>
              <a:rPr lang="en-US" sz="2600" dirty="0"/>
              <a:t>Reduced Structural Supports - Prolapse risks, incontinence risks</a:t>
            </a:r>
          </a:p>
          <a:p>
            <a:r>
              <a:rPr lang="en-US" sz="2600" dirty="0"/>
              <a:t>Sexual Dysfunction – Pain/ dyspareunia, reduced sensation, incontinence</a:t>
            </a:r>
          </a:p>
          <a:p>
            <a:r>
              <a:rPr lang="en-US" sz="2600" dirty="0"/>
              <a:t>Pelvic Pain</a:t>
            </a:r>
          </a:p>
          <a:p>
            <a:r>
              <a:rPr lang="en-US" sz="2600" dirty="0"/>
              <a:t>Exercise participation– effect of intra abdominal pressure on PFM &amp; structural supports</a:t>
            </a:r>
          </a:p>
          <a:p>
            <a:r>
              <a:rPr lang="en-US" sz="2600" dirty="0"/>
              <a:t>Psychological effects </a:t>
            </a:r>
          </a:p>
        </p:txBody>
      </p:sp>
    </p:spTree>
    <p:extLst>
      <p:ext uri="{BB962C8B-B14F-4D97-AF65-F5344CB8AC3E}">
        <p14:creationId xmlns:p14="http://schemas.microsoft.com/office/powerpoint/2010/main" val="158611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AF7F-0F08-B24A-95D4-C978E2C5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8543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PHYSIO Assessment FOR PELVIC FLOOR ISSUES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0126-EC5A-ED4C-A09A-8A4279AAB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4342349"/>
          </a:xfrm>
        </p:spPr>
        <p:txBody>
          <a:bodyPr>
            <a:normAutofit/>
          </a:bodyPr>
          <a:lstStyle/>
          <a:p>
            <a:r>
              <a:rPr lang="en-US" sz="2800" b="1" dirty="0"/>
              <a:t>Subjective assessment </a:t>
            </a:r>
            <a:r>
              <a:rPr lang="en-US" sz="2800" dirty="0"/>
              <a:t>–  bladder, bowel, sexual function, pain, ADL, mood, exercise levels </a:t>
            </a:r>
          </a:p>
          <a:p>
            <a:r>
              <a:rPr lang="en-US" sz="2800" b="1" dirty="0"/>
              <a:t>Vaginal Pelvic floor muscle (PFM) exam -  </a:t>
            </a:r>
            <a:r>
              <a:rPr lang="en-US" sz="2800" dirty="0"/>
              <a:t>prolapse, </a:t>
            </a:r>
            <a:r>
              <a:rPr lang="en-US" sz="2800" dirty="0" err="1"/>
              <a:t>levator</a:t>
            </a:r>
            <a:r>
              <a:rPr lang="en-US" sz="2800" dirty="0"/>
              <a:t> avulsion, muscle function- weak /tight, scar tissue, pain, perineal anatomy changes </a:t>
            </a:r>
          </a:p>
          <a:p>
            <a:r>
              <a:rPr lang="en-US" sz="2800" b="1" dirty="0"/>
              <a:t>Abdominal </a:t>
            </a:r>
            <a:r>
              <a:rPr lang="en-US" sz="2800" dirty="0"/>
              <a:t>muscle exam </a:t>
            </a:r>
          </a:p>
          <a:p>
            <a:r>
              <a:rPr lang="en-US" i="1" dirty="0"/>
              <a:t>Rectal PFM exam in some cases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821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5C56-3076-F747-A6F5-D4556542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 Maternal birth injury (MBI)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40100-03C1-AB4D-989D-64A488A7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4142394"/>
          </a:xfrm>
        </p:spPr>
        <p:txBody>
          <a:bodyPr>
            <a:normAutofit/>
          </a:bodyPr>
          <a:lstStyle/>
          <a:p>
            <a:r>
              <a:rPr lang="en-US" sz="2600" dirty="0"/>
              <a:t>ACC </a:t>
            </a:r>
            <a:r>
              <a:rPr lang="en-US" sz="2600" b="1" dirty="0"/>
              <a:t>contributes </a:t>
            </a:r>
            <a:r>
              <a:rPr lang="en-US" sz="2600" dirty="0"/>
              <a:t>towards physiotherapy treatment for specific maternal birth injuries that occur on or after 1 October 2022 </a:t>
            </a:r>
          </a:p>
          <a:p>
            <a:r>
              <a:rPr lang="en-US" sz="2600" dirty="0"/>
              <a:t>Physio submits an ACC45 form with read code &amp; identifies injury type  </a:t>
            </a:r>
            <a:r>
              <a:rPr lang="en-US" sz="2600" dirty="0" err="1"/>
              <a:t>acc.co.nz</a:t>
            </a:r>
            <a:r>
              <a:rPr lang="en-US" sz="2600" dirty="0"/>
              <a:t>/</a:t>
            </a:r>
            <a:r>
              <a:rPr lang="en-US" sz="2600" dirty="0" err="1"/>
              <a:t>maternalbirthinjuries</a:t>
            </a:r>
            <a:r>
              <a:rPr lang="en-US" sz="2600" dirty="0"/>
              <a:t> for details</a:t>
            </a:r>
          </a:p>
          <a:p>
            <a:r>
              <a:rPr lang="en-US" sz="2600" b="1" dirty="0"/>
              <a:t>Surcharges</a:t>
            </a:r>
            <a:r>
              <a:rPr lang="en-US" sz="2600" dirty="0"/>
              <a:t> vary at physiotherapy practices – ACC contract dependent</a:t>
            </a:r>
          </a:p>
          <a:p>
            <a:r>
              <a:rPr lang="en-US" sz="2600" b="1" dirty="0"/>
              <a:t>Hospital outpatient pelvic physiotherapy clinics </a:t>
            </a:r>
          </a:p>
          <a:p>
            <a:pPr marL="0" indent="0">
              <a:buNone/>
            </a:pPr>
            <a:r>
              <a:rPr lang="en-US" i="1" dirty="0"/>
              <a:t>      free of charge, waitlists for appointments vary,  ? classes initial contact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7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A0AAF7-E085-0242-B782-D5DC0943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21" y="293915"/>
            <a:ext cx="9602731" cy="6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6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526C-6684-DC4A-9B83-094C58AC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17099"/>
          </a:xfrm>
        </p:spPr>
        <p:txBody>
          <a:bodyPr/>
          <a:lstStyle/>
          <a:p>
            <a:r>
              <a:rPr lang="en-US" dirty="0"/>
              <a:t>Treatment may include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9EAAA-EB2A-5E48-9EB0-0C652E812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55314"/>
            <a:ext cx="9905999" cy="5031348"/>
          </a:xfrm>
        </p:spPr>
        <p:txBody>
          <a:bodyPr>
            <a:normAutofit/>
          </a:bodyPr>
          <a:lstStyle/>
          <a:p>
            <a:r>
              <a:rPr lang="en-US" sz="2800" dirty="0"/>
              <a:t>Education</a:t>
            </a:r>
          </a:p>
          <a:p>
            <a:r>
              <a:rPr lang="en-US" sz="2800" dirty="0"/>
              <a:t>Lifestyle &amp; activity modification</a:t>
            </a:r>
          </a:p>
          <a:p>
            <a:r>
              <a:rPr lang="en-US" sz="2800" dirty="0"/>
              <a:t>Toileting techniques, bladder &amp; bowel retraining</a:t>
            </a:r>
          </a:p>
          <a:p>
            <a:r>
              <a:rPr lang="en-US" sz="2800" dirty="0"/>
              <a:t>Pelvic Floor Muscle training – Up train, down train, functional goal focus</a:t>
            </a:r>
          </a:p>
          <a:p>
            <a:r>
              <a:rPr lang="en-US" sz="2800" dirty="0"/>
              <a:t>Biofeedback, electrotherapy</a:t>
            </a:r>
          </a:p>
          <a:p>
            <a:r>
              <a:rPr lang="en-US" sz="2800" dirty="0"/>
              <a:t>General exercise prescription</a:t>
            </a:r>
          </a:p>
          <a:p>
            <a:r>
              <a:rPr lang="en-US" sz="2800" dirty="0"/>
              <a:t>Manual therapies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39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title"/>
          </p:nvPr>
        </p:nvSpPr>
        <p:spPr>
          <a:xfrm>
            <a:off x="2207569" y="836712"/>
            <a:ext cx="8153403" cy="1080116"/>
          </a:xfrm>
        </p:spPr>
        <p:txBody>
          <a:bodyPr/>
          <a:lstStyle/>
          <a:p>
            <a:pPr lvl="0"/>
            <a:r>
              <a:rPr lang="en-US" dirty="0"/>
              <a:t>Consider the gravitational effect of exercise </a:t>
            </a:r>
          </a:p>
        </p:txBody>
      </p:sp>
      <p:pic>
        <p:nvPicPr>
          <p:cNvPr id="3" name="Picture 6"/>
          <p:cNvPicPr>
            <a:picLocks noGrp="1" noChangeAspect="1"/>
          </p:cNvPicPr>
          <p:nvPr>
            <p:ph idx="1"/>
          </p:nvPr>
        </p:nvPicPr>
        <p:blipFill>
          <a:blip r:embed="rId3"/>
          <a:srcRect t="18506" b="18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814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981200" y="344489"/>
            <a:ext cx="8229600" cy="1445183"/>
          </a:xfrm>
        </p:spPr>
        <p:txBody>
          <a:bodyPr/>
          <a:lstStyle/>
          <a:p>
            <a:pPr eaLnBrk="1" hangingPunct="1"/>
            <a:r>
              <a:rPr lang="en-US" sz="3200" dirty="0"/>
              <a:t>Postnatal </a:t>
            </a:r>
            <a:br>
              <a:rPr lang="en-US" sz="3200" dirty="0"/>
            </a:br>
            <a:r>
              <a:rPr lang="en-US" sz="2400" i="1" dirty="0"/>
              <a:t>Balance between benefits of general exercise &amp; protecting an underactive at risk Pelvic Floor</a:t>
            </a:r>
          </a:p>
        </p:txBody>
      </p:sp>
      <p:pic>
        <p:nvPicPr>
          <p:cNvPr id="55298" name="Content Placeholder 3" descr="brass_scales.jpg"/>
          <p:cNvPicPr>
            <a:picLocks noGrp="1" noChangeAspect="1"/>
          </p:cNvPicPr>
          <p:nvPr>
            <p:ph idx="1"/>
          </p:nvPr>
        </p:nvPicPr>
        <p:blipFill>
          <a:blip r:embed="rId3"/>
          <a:srcRect t="15627" b="15627"/>
          <a:stretch>
            <a:fillRect/>
          </a:stretch>
        </p:blipFill>
        <p:spPr>
          <a:xfrm>
            <a:off x="2320926" y="2841663"/>
            <a:ext cx="7427913" cy="3630613"/>
          </a:xfrm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3444875" y="4908551"/>
            <a:ext cx="1238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sto MT" pitchFamily="18" charset="0"/>
              </a:rPr>
              <a:t>    </a:t>
            </a:r>
            <a:r>
              <a:rPr lang="en-US" sz="2400" b="1" dirty="0">
                <a:latin typeface="Apple Chancery"/>
                <a:ea typeface="Apple Chancery"/>
                <a:cs typeface="Apple Chancery"/>
              </a:rPr>
              <a:t>Cons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7502525" y="3935413"/>
            <a:ext cx="1239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sto MT" pitchFamily="18" charset="0"/>
              </a:rPr>
              <a:t>      </a:t>
            </a:r>
            <a:r>
              <a:rPr lang="en-US" sz="2400" b="1" dirty="0">
                <a:latin typeface="Apple Chancery"/>
                <a:ea typeface="Apple Chancery"/>
                <a:cs typeface="Apple Chancery"/>
              </a:rPr>
              <a:t>Pros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9570-1206-5E49-A8A9-913A74B5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post natal physio treatment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0CD0-693E-494C-BB3F-0D426319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13810"/>
            <a:ext cx="9905999" cy="4425671"/>
          </a:xfrm>
        </p:spPr>
        <p:txBody>
          <a:bodyPr>
            <a:normAutofit/>
          </a:bodyPr>
          <a:lstStyle/>
          <a:p>
            <a:r>
              <a:rPr lang="en-US" sz="3600" dirty="0"/>
              <a:t>Return to normal bladder bowel &amp; sexual function </a:t>
            </a:r>
          </a:p>
          <a:p>
            <a:r>
              <a:rPr lang="en-US" sz="3600" dirty="0"/>
              <a:t>Return to ADL &amp; safe exercise </a:t>
            </a:r>
          </a:p>
          <a:p>
            <a:r>
              <a:rPr lang="en-US" sz="3600" dirty="0"/>
              <a:t>Enable women to be able to care for her babe, children, self</a:t>
            </a:r>
          </a:p>
        </p:txBody>
      </p:sp>
    </p:spTree>
    <p:extLst>
      <p:ext uri="{BB962C8B-B14F-4D97-AF65-F5344CB8AC3E}">
        <p14:creationId xmlns:p14="http://schemas.microsoft.com/office/powerpoint/2010/main" val="366368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0E4C63EC-E1BB-DB49-B2BD-7BAF19656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3643" y="1334125"/>
            <a:ext cx="8720138" cy="1318560"/>
          </a:xfrm>
        </p:spPr>
        <p:txBody>
          <a:bodyPr/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2B5DFB91-3294-9449-887B-77A5F018DE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3643" y="2652684"/>
            <a:ext cx="8720139" cy="3598214"/>
          </a:xfrm>
        </p:spPr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98307" name="Picture 3" descr="chinawalltoilet">
            <a:extLst>
              <a:ext uri="{FF2B5EF4-FFF2-40B4-BE49-F238E27FC236}">
                <a16:creationId xmlns:a16="http://schemas.microsoft.com/office/drawing/2014/main" id="{5A3A1023-5C05-8646-B54C-4A65DBF4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43" y="239712"/>
            <a:ext cx="8720138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151844" y="296547"/>
            <a:ext cx="9888312" cy="901189"/>
          </a:xfrm>
        </p:spPr>
        <p:txBody>
          <a:bodyPr/>
          <a:lstStyle/>
          <a:p>
            <a:pPr eaLnBrk="1" hangingPunct="1"/>
            <a:r>
              <a:rPr lang="en-US" dirty="0"/>
              <a:t>Pelvic Floor risk factors are multifactorial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967782"/>
              </p:ext>
            </p:extLst>
          </p:nvPr>
        </p:nvGraphicFramePr>
        <p:xfrm>
          <a:off x="1524000" y="1107584"/>
          <a:ext cx="9126828" cy="54538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9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8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Childbirth - High parity, vaginal</a:t>
                      </a:r>
                      <a:r>
                        <a:rPr lang="en-US" sz="2400" baseline="0" dirty="0"/>
                        <a:t> deliveries, forceps, &gt; LSCS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Already weak</a:t>
                      </a:r>
                      <a:r>
                        <a:rPr lang="en-US" sz="2400" baseline="0" dirty="0"/>
                        <a:t> pelvic floor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1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High impact sport – jumping, running, trampoline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Chronic strain – lift, constipation, occupational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1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Increasing age – lowering tone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menopause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Obesity – large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waist</a:t>
                      </a:r>
                      <a:r>
                        <a:rPr lang="en-US" sz="2400" baseline="0" dirty="0"/>
                        <a:t> circumference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159">
                <a:tc>
                  <a:txBody>
                    <a:bodyPr/>
                    <a:lstStyle/>
                    <a:p>
                      <a:r>
                        <a:rPr lang="en-US" sz="2400" dirty="0"/>
                        <a:t>Diabetes – poor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vascular &amp; nerve supply to pelvic muscles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Pelvic surgery </a:t>
                      </a:r>
                      <a:r>
                        <a:rPr lang="en-US" sz="2400" dirty="0" err="1"/>
                        <a:t>eg</a:t>
                      </a:r>
                      <a:r>
                        <a:rPr lang="en-US" sz="2400" dirty="0"/>
                        <a:t> Hysterectomy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53">
                <a:tc>
                  <a:txBody>
                    <a:bodyPr/>
                    <a:lstStyle/>
                    <a:p>
                      <a:r>
                        <a:rPr lang="en-US" sz="2400" dirty="0"/>
                        <a:t>Genetic – poor collagen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Respiratory- coughing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the_burrell co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3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9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8B0E53-E84B-6E46-AAEB-D3B5473B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8" y="-11525"/>
            <a:ext cx="6264164" cy="6869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BA787-DFD8-5C4E-87AA-9244BC7C4D6D}"/>
              </a:ext>
            </a:extLst>
          </p:cNvPr>
          <p:cNvSpPr txBox="1"/>
          <p:nvPr/>
        </p:nvSpPr>
        <p:spPr>
          <a:xfrm>
            <a:off x="7683062" y="1061544"/>
            <a:ext cx="42251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Pelvic health physiotherapists can lodge claims for these injuries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5BA01DD-6EBA-6A48-A099-FD56985422C0}"/>
                  </a:ext>
                </a:extLst>
              </p14:cNvPr>
              <p14:cNvContentPartPr/>
              <p14:nvPr/>
            </p14:nvContentPartPr>
            <p14:xfrm>
              <a:off x="1746667" y="2210931"/>
              <a:ext cx="2115360" cy="3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5BA01DD-6EBA-6A48-A099-FD56985422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3027" y="2102931"/>
                <a:ext cx="22230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6E2305F-F25C-6C4C-9054-581E5E68F027}"/>
                  </a:ext>
                </a:extLst>
              </p14:cNvPr>
              <p14:cNvContentPartPr/>
              <p14:nvPr/>
            </p14:nvContentPartPr>
            <p14:xfrm>
              <a:off x="1760347" y="2689011"/>
              <a:ext cx="2091240" cy="46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6E2305F-F25C-6C4C-9054-581E5E68F0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6707" y="2581371"/>
                <a:ext cx="21988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DEC2CB4-DAEE-8846-B024-E35EC271E354}"/>
                  </a:ext>
                </a:extLst>
              </p14:cNvPr>
              <p14:cNvContentPartPr/>
              <p14:nvPr/>
            </p14:nvContentPartPr>
            <p14:xfrm>
              <a:off x="1790227" y="2971611"/>
              <a:ext cx="2076840" cy="37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DEC2CB4-DAEE-8846-B024-E35EC271E3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6587" y="2863611"/>
                <a:ext cx="21844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DDDD8C8-11BD-5B4A-AD97-CCFFFC7CB43E}"/>
                  </a:ext>
                </a:extLst>
              </p14:cNvPr>
              <p14:cNvContentPartPr/>
              <p14:nvPr/>
            </p14:nvContentPartPr>
            <p14:xfrm>
              <a:off x="5192227" y="2268531"/>
              <a:ext cx="118440" cy="78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DDDD8C8-11BD-5B4A-AD97-CCFFFC7CB4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8227" y="2160891"/>
                <a:ext cx="226080" cy="9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1045126-436E-974A-9DFB-5C1EA0C60416}"/>
                  </a:ext>
                </a:extLst>
              </p14:cNvPr>
              <p14:cNvContentPartPr/>
              <p14:nvPr/>
            </p14:nvContentPartPr>
            <p14:xfrm>
              <a:off x="5205907" y="3950811"/>
              <a:ext cx="84240" cy="14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1045126-436E-974A-9DFB-5C1EA0C604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51907" y="3842811"/>
                <a:ext cx="1918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2A18A14-A54C-4B49-9BAF-EFF2B6B12B2F}"/>
                  </a:ext>
                </a:extLst>
              </p14:cNvPr>
              <p14:cNvContentPartPr/>
              <p14:nvPr/>
            </p14:nvContentPartPr>
            <p14:xfrm>
              <a:off x="5199067" y="4669011"/>
              <a:ext cx="98280" cy="7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2A18A14-A54C-4B49-9BAF-EFF2B6B12B2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45067" y="4561371"/>
                <a:ext cx="20592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114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6B35-8E1D-124D-BC16-262214AB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23160"/>
          </a:xfrm>
        </p:spPr>
        <p:txBody>
          <a:bodyPr/>
          <a:lstStyle/>
          <a:p>
            <a:r>
              <a:rPr lang="en-US" dirty="0"/>
              <a:t>PHYSIO is not covered BY ACC when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AB17-4CF1-DF41-BACD-E790CE1E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41678"/>
            <a:ext cx="9905999" cy="4790941"/>
          </a:xfrm>
        </p:spPr>
        <p:txBody>
          <a:bodyPr>
            <a:normAutofit/>
          </a:bodyPr>
          <a:lstStyle/>
          <a:p>
            <a:r>
              <a:rPr lang="en-US" sz="2800" dirty="0"/>
              <a:t>Bladder or bowel symptoms in the absence of an MBI </a:t>
            </a:r>
          </a:p>
          <a:p>
            <a:r>
              <a:rPr lang="en-US" sz="2800" dirty="0"/>
              <a:t>Musculo skeletal pain &amp; symptoms in the absence of an MBI</a:t>
            </a:r>
          </a:p>
          <a:p>
            <a:r>
              <a:rPr lang="en-US" sz="2800" i="1" dirty="0" err="1"/>
              <a:t>e.g</a:t>
            </a:r>
            <a:r>
              <a:rPr lang="en-US" sz="2800" i="1" dirty="0"/>
              <a:t>  back &amp; neck pain , carpal tunnel, De </a:t>
            </a:r>
            <a:r>
              <a:rPr lang="en-US" sz="2800" i="1" dirty="0" err="1"/>
              <a:t>Quervains</a:t>
            </a:r>
            <a:r>
              <a:rPr lang="en-US" sz="2800" i="1" dirty="0"/>
              <a:t> </a:t>
            </a:r>
          </a:p>
          <a:p>
            <a:r>
              <a:rPr lang="en-US" sz="2800" dirty="0"/>
              <a:t>Diastasis recti</a:t>
            </a:r>
          </a:p>
          <a:p>
            <a:r>
              <a:rPr lang="en-US" sz="2800" dirty="0"/>
              <a:t>Abdominal muscle weakness </a:t>
            </a:r>
          </a:p>
          <a:p>
            <a:pPr marL="0" indent="0">
              <a:buNone/>
            </a:pPr>
            <a:r>
              <a:rPr lang="en-US" sz="3600" b="1" i="1" dirty="0"/>
              <a:t>            An injury is covered not a symptom </a:t>
            </a:r>
          </a:p>
        </p:txBody>
      </p:sp>
    </p:spTree>
    <p:extLst>
      <p:ext uri="{BB962C8B-B14F-4D97-AF65-F5344CB8AC3E}">
        <p14:creationId xmlns:p14="http://schemas.microsoft.com/office/powerpoint/2010/main" val="42931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835A-BB5E-A944-AB9F-C4293D0B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Diastasis recti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A0F9C-B8F9-DA4C-A1DA-A0396EBBA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07" y="2249488"/>
            <a:ext cx="5478811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97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DA8F-A817-F244-A294-34CD831B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Floor Dysfunction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DCAC8-AB9D-0244-A464-E97671849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Fascial defects – leading to prolapse (POP)</a:t>
            </a:r>
          </a:p>
          <a:p>
            <a:r>
              <a:rPr lang="en-US" dirty="0"/>
              <a:t>Muscle injuries – partial or complete </a:t>
            </a:r>
            <a:r>
              <a:rPr lang="en-US" dirty="0" err="1"/>
              <a:t>levator</a:t>
            </a:r>
            <a:r>
              <a:rPr lang="en-US" dirty="0"/>
              <a:t> avulsion</a:t>
            </a:r>
          </a:p>
          <a:p>
            <a:r>
              <a:rPr lang="en-US" dirty="0"/>
              <a:t>Neural injuries due to overstretch, compression, tears – pain, denervation and muscle weakness</a:t>
            </a:r>
          </a:p>
          <a:p>
            <a:r>
              <a:rPr lang="en-US" dirty="0"/>
              <a:t>Diminished blood supply - </a:t>
            </a:r>
            <a:r>
              <a:rPr lang="en-US" dirty="0" err="1"/>
              <a:t>ischaemia</a:t>
            </a:r>
            <a:r>
              <a:rPr lang="en-US" dirty="0"/>
              <a:t> –pain</a:t>
            </a:r>
          </a:p>
          <a:p>
            <a:r>
              <a:rPr lang="en-US" dirty="0" err="1"/>
              <a:t>Haematoma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2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9D21-D713-854C-9CF1-A3BFBD50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Pelvic Floor dysfunction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EEB9-4060-554D-A1E8-4142B5766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7"/>
            <a:ext cx="9905999" cy="3694113"/>
          </a:xfrm>
        </p:spPr>
        <p:txBody>
          <a:bodyPr>
            <a:normAutofit/>
          </a:bodyPr>
          <a:lstStyle/>
          <a:p>
            <a:r>
              <a:rPr lang="en-US" sz="2600" b="1" dirty="0"/>
              <a:t>Bladder</a:t>
            </a:r>
            <a:r>
              <a:rPr lang="en-US" sz="2600" dirty="0"/>
              <a:t>-Urinary incontinence, urinary urgency, urinary frequency, voiding changes</a:t>
            </a:r>
          </a:p>
          <a:p>
            <a:r>
              <a:rPr lang="en-US" sz="2600" b="1" dirty="0"/>
              <a:t>Bowel</a:t>
            </a:r>
            <a:r>
              <a:rPr lang="en-US" sz="2600" dirty="0"/>
              <a:t>- </a:t>
            </a:r>
            <a:r>
              <a:rPr lang="en-US" sz="2600" dirty="0" err="1"/>
              <a:t>Faecal</a:t>
            </a:r>
            <a:r>
              <a:rPr lang="en-US" sz="2600" dirty="0"/>
              <a:t> incontinence, </a:t>
            </a:r>
            <a:r>
              <a:rPr lang="en-US" sz="2600" dirty="0" err="1"/>
              <a:t>faecal</a:t>
            </a:r>
            <a:r>
              <a:rPr lang="en-US" sz="2600" dirty="0"/>
              <a:t> urgency , obstructed defecation</a:t>
            </a:r>
          </a:p>
          <a:p>
            <a:r>
              <a:rPr lang="en-US" sz="2600" b="1" dirty="0"/>
              <a:t>Support Issues- POP</a:t>
            </a:r>
            <a:r>
              <a:rPr lang="en-US" sz="2600" dirty="0"/>
              <a:t>, pelvic floor muscle weakness (PFM) or overactivity</a:t>
            </a:r>
          </a:p>
          <a:p>
            <a:r>
              <a:rPr lang="en-US" sz="2600" b="1" dirty="0"/>
              <a:t>Sexual function- </a:t>
            </a:r>
            <a:r>
              <a:rPr lang="en-US" sz="2600" dirty="0"/>
              <a:t>dyspareunia, POP, PFM weakness/overactivity</a:t>
            </a:r>
          </a:p>
          <a:p>
            <a:r>
              <a:rPr lang="en-US" sz="2600" b="1" dirty="0"/>
              <a:t>Pain – </a:t>
            </a:r>
            <a:r>
              <a:rPr lang="en-US" sz="2600" dirty="0"/>
              <a:t>scar tissue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68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ED3C-9CAD-8845-B556-69F9F421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7922"/>
          </a:xfrm>
        </p:spPr>
        <p:txBody>
          <a:bodyPr/>
          <a:lstStyle/>
          <a:p>
            <a:r>
              <a:rPr lang="en-US" b="1" dirty="0" err="1"/>
              <a:t>Levator</a:t>
            </a:r>
            <a:r>
              <a:rPr lang="en-US" b="1" dirty="0"/>
              <a:t> Avulsion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F295A-A8AF-1246-BDBE-53023922E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276656" cy="4873625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A59C1-1DCB-E449-86D5-50377C796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15122"/>
            <a:ext cx="3932237" cy="5174166"/>
          </a:xfrm>
        </p:spPr>
        <p:txBody>
          <a:bodyPr/>
          <a:lstStyle/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Disconnection of pelvic floor muscle from inferior pubic ramus and pelvic side wall associated with vaginal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Unilateral or bilateral, partial or complete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Impacts </a:t>
            </a:r>
            <a:r>
              <a:rPr lang="en-US" sz="2400" dirty="0" err="1"/>
              <a:t>levator</a:t>
            </a:r>
            <a:r>
              <a:rPr lang="en-US" sz="2400" dirty="0"/>
              <a:t> hiatal dimensions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13133-4188-6E40-9EFE-2021843C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996950"/>
            <a:ext cx="5357657" cy="47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7861-E3AA-9D45-9366-E52928B2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9764"/>
            <a:ext cx="9905998" cy="1034321"/>
          </a:xfrm>
        </p:spPr>
        <p:txBody>
          <a:bodyPr/>
          <a:lstStyle/>
          <a:p>
            <a:r>
              <a:rPr lang="en-US" dirty="0" err="1"/>
              <a:t>Levator</a:t>
            </a:r>
            <a:r>
              <a:rPr lang="en-US" dirty="0"/>
              <a:t> Avulsion (LA)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9D9D-BC09-A44C-A77F-6306F0BBC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94084"/>
            <a:ext cx="9905999" cy="5104151"/>
          </a:xfrm>
        </p:spPr>
        <p:txBody>
          <a:bodyPr>
            <a:normAutofit fontScale="25000" lnSpcReduction="20000"/>
          </a:bodyPr>
          <a:lstStyle/>
          <a:p>
            <a:r>
              <a:rPr lang="en-NZ" sz="10400" dirty="0"/>
              <a:t>Episiotomy -  no significant protective effect</a:t>
            </a:r>
          </a:p>
          <a:p>
            <a:r>
              <a:rPr lang="en-NZ" sz="10400" dirty="0"/>
              <a:t>Epidural has a protective effect</a:t>
            </a:r>
          </a:p>
          <a:p>
            <a:pPr marL="0" indent="0">
              <a:buNone/>
            </a:pPr>
            <a:r>
              <a:rPr lang="en-NZ" sz="10400" dirty="0"/>
              <a:t>RISK FACTORS for </a:t>
            </a:r>
            <a:r>
              <a:rPr lang="en-NZ" sz="10400" dirty="0" err="1"/>
              <a:t>levator</a:t>
            </a:r>
            <a:r>
              <a:rPr lang="en-NZ" sz="10400" dirty="0"/>
              <a:t> trauma:     </a:t>
            </a:r>
            <a:r>
              <a:rPr lang="en-NZ" sz="10400" b="1" dirty="0"/>
              <a:t>                                                                               </a:t>
            </a:r>
          </a:p>
          <a:p>
            <a:pPr marL="0" indent="0">
              <a:buNone/>
            </a:pPr>
            <a:r>
              <a:rPr lang="en-NZ" sz="10400" dirty="0"/>
              <a:t>           Antepartum  - low BMI</a:t>
            </a:r>
          </a:p>
          <a:p>
            <a:pPr marL="0" indent="0">
              <a:buNone/>
            </a:pPr>
            <a:r>
              <a:rPr lang="en-NZ" sz="10400" dirty="0"/>
              <a:t>           OASIS</a:t>
            </a:r>
          </a:p>
          <a:p>
            <a:pPr marL="0" indent="0">
              <a:buNone/>
            </a:pPr>
            <a:r>
              <a:rPr lang="en-NZ" sz="10400" dirty="0"/>
              <a:t>           Prolonged active second stage      </a:t>
            </a:r>
          </a:p>
          <a:p>
            <a:pPr marL="0" indent="0">
              <a:buNone/>
            </a:pPr>
            <a:r>
              <a:rPr lang="en-NZ" sz="10400" dirty="0"/>
              <a:t>           Forceps delivery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NZ" sz="10400" dirty="0"/>
              <a:t>            Increased maternal age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NZ" sz="10400" dirty="0"/>
              <a:t>     </a:t>
            </a:r>
            <a:r>
              <a:rPr lang="en-NZ" sz="11200" b="1" i="1" dirty="0" err="1"/>
              <a:t>Ventouse</a:t>
            </a:r>
            <a:r>
              <a:rPr lang="en-NZ" sz="11200" b="1" i="1" dirty="0"/>
              <a:t> – not associated with LA avulsion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22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9489</TotalTime>
  <Words>2154</Words>
  <Application>Microsoft Macintosh PowerPoint</Application>
  <PresentationFormat>Widescreen</PresentationFormat>
  <Paragraphs>240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Apple Chancery</vt:lpstr>
      <vt:lpstr>Arial</vt:lpstr>
      <vt:lpstr>Calibri</vt:lpstr>
      <vt:lpstr>Calisto MT</vt:lpstr>
      <vt:lpstr>Times New Roman</vt:lpstr>
      <vt:lpstr>tisapro-regular</vt:lpstr>
      <vt:lpstr>Tw Cen MT</vt:lpstr>
      <vt:lpstr>Circuit</vt:lpstr>
      <vt:lpstr>Pelvic Health Physiotherapy Role in Maternal birth injury </vt:lpstr>
      <vt:lpstr>ACC Maternal birth injury (MBI) cover</vt:lpstr>
      <vt:lpstr>PowerPoint Presentation</vt:lpstr>
      <vt:lpstr>PHYSIO is not covered BY ACC when</vt:lpstr>
      <vt:lpstr>Diastasis recti</vt:lpstr>
      <vt:lpstr>Pelvic Floor Dysfunction</vt:lpstr>
      <vt:lpstr>Symptoms of Pelvic Floor dysfunction</vt:lpstr>
      <vt:lpstr>Levator Avulsion</vt:lpstr>
      <vt:lpstr>Levator Avulsion (LA)</vt:lpstr>
      <vt:lpstr>Maternal recovery from labour and delivery: Bone and levator injuries:  </vt:lpstr>
      <vt:lpstr>Levator Avulsion - long term impact   </vt:lpstr>
      <vt:lpstr>PELVIC floor Muscular supports</vt:lpstr>
      <vt:lpstr>PowerPoint Presentation</vt:lpstr>
      <vt:lpstr>Prolapse (POP)</vt:lpstr>
      <vt:lpstr>Tears</vt:lpstr>
      <vt:lpstr>Obstetric anal sphincter injuries (OASIs)  3rd &amp; 4th degree </vt:lpstr>
      <vt:lpstr>PowerPoint Presentation</vt:lpstr>
      <vt:lpstr>Clinical implications </vt:lpstr>
      <vt:lpstr>PHYSIO Assessment FOR PELVIC FLOOR ISSUES  </vt:lpstr>
      <vt:lpstr>PowerPoint Presentation</vt:lpstr>
      <vt:lpstr>Treatment may include </vt:lpstr>
      <vt:lpstr>Consider the gravitational effect of exercise </vt:lpstr>
      <vt:lpstr>Postnatal  Balance between benefits of general exercise &amp; protecting an underactive at risk Pelvic Floor</vt:lpstr>
      <vt:lpstr>Goals of post natal physio treatment  </vt:lpstr>
      <vt:lpstr>PowerPoint Presentation</vt:lpstr>
      <vt:lpstr>Pelvic Floor risk factors are multifactorial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Physiotherapy Role in Maternity birth injury </dc:title>
  <dc:creator>Jill Wood</dc:creator>
  <cp:lastModifiedBy>Jill Wood</cp:lastModifiedBy>
  <cp:revision>33</cp:revision>
  <dcterms:created xsi:type="dcterms:W3CDTF">2023-03-16T21:48:52Z</dcterms:created>
  <dcterms:modified xsi:type="dcterms:W3CDTF">2023-04-03T08:55:36Z</dcterms:modified>
</cp:coreProperties>
</file>